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56" r:id="rId2"/>
    <p:sldId id="257" r:id="rId3"/>
    <p:sldId id="352" r:id="rId4"/>
    <p:sldId id="353" r:id="rId5"/>
    <p:sldId id="354" r:id="rId6"/>
    <p:sldId id="355" r:id="rId7"/>
    <p:sldId id="356" r:id="rId8"/>
    <p:sldId id="357" r:id="rId9"/>
    <p:sldId id="358" r:id="rId10"/>
    <p:sldId id="359" r:id="rId11"/>
    <p:sldId id="360" r:id="rId12"/>
    <p:sldId id="361" r:id="rId13"/>
    <p:sldId id="362" r:id="rId14"/>
    <p:sldId id="363" r:id="rId15"/>
    <p:sldId id="364" r:id="rId16"/>
    <p:sldId id="365" r:id="rId17"/>
    <p:sldId id="366" r:id="rId18"/>
    <p:sldId id="367" r:id="rId19"/>
    <p:sldId id="368" r:id="rId20"/>
    <p:sldId id="369" r:id="rId21"/>
    <p:sldId id="370" r:id="rId22"/>
    <p:sldId id="371" r:id="rId23"/>
    <p:sldId id="372" r:id="rId24"/>
    <p:sldId id="373" r:id="rId25"/>
    <p:sldId id="374" r:id="rId26"/>
    <p:sldId id="375" r:id="rId27"/>
    <p:sldId id="377" r:id="rId28"/>
    <p:sldId id="378" r:id="rId29"/>
    <p:sldId id="376" r:id="rId30"/>
    <p:sldId id="379" r:id="rId31"/>
    <p:sldId id="380" r:id="rId32"/>
    <p:sldId id="381" r:id="rId33"/>
    <p:sldId id="382" r:id="rId34"/>
    <p:sldId id="270" r:id="rId35"/>
  </p:sldIdLst>
  <p:sldSz cx="12192000" cy="6858000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5" autoAdjust="0"/>
    <p:restoredTop sz="94660"/>
  </p:normalViewPr>
  <p:slideViewPr>
    <p:cSldViewPr snapToGrid="0">
      <p:cViewPr>
        <p:scale>
          <a:sx n="58" d="100"/>
          <a:sy n="58" d="100"/>
        </p:scale>
        <p:origin x="-1752" y="-6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12/17/2023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0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12/17/2023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121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12/17/2023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018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12/17/2023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052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12/17/2023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59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12/17/2023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388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12/17/2023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89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12/17/2023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xmlns="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02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12/17/2023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485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12/17/2023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705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12/17/2023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263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12/17/2023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9587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36" r:id="rId5"/>
    <p:sldLayoutId id="2147483741" r:id="rId6"/>
    <p:sldLayoutId id="2147483737" r:id="rId7"/>
    <p:sldLayoutId id="2147483738" r:id="rId8"/>
    <p:sldLayoutId id="2147483739" r:id="rId9"/>
    <p:sldLayoutId id="2147483740" r:id="rId10"/>
    <p:sldLayoutId id="214748374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5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4" name="Rectangle 1043">
            <a:extLst>
              <a:ext uri="{FF2B5EF4-FFF2-40B4-BE49-F238E27FC236}">
                <a16:creationId xmlns:a16="http://schemas.microsoft.com/office/drawing/2014/main" xmlns="" id="{34461041-8413-4023-ABA7-9E499B0AD9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8CF494-E166-49D6-B2D7-A069856462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7355" y="4374204"/>
            <a:ext cx="9818390" cy="1029308"/>
          </a:xfrm>
        </p:spPr>
        <p:txBody>
          <a:bodyPr>
            <a:normAutofit/>
          </a:bodyPr>
          <a:lstStyle/>
          <a:p>
            <a:r>
              <a:rPr lang="en-US" sz="3300" dirty="0"/>
              <a:t/>
            </a:r>
            <a:br>
              <a:rPr lang="en-US" sz="3300" dirty="0"/>
            </a:br>
            <a:r>
              <a:rPr lang="en-US" sz="3300" dirty="0"/>
              <a:t>Database &amp; Database Applications</a:t>
            </a:r>
            <a:endParaRPr lang="ar-JO" sz="33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BBC6F8C-91A2-4939-B069-9E5C57B29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8707" y="5698074"/>
            <a:ext cx="10774585" cy="636673"/>
          </a:xfrm>
        </p:spPr>
        <p:txBody>
          <a:bodyPr>
            <a:normAutofit/>
          </a:bodyPr>
          <a:lstStyle/>
          <a:p>
            <a:r>
              <a:rPr lang="en-US" sz="2000" dirty="0">
                <a:cs typeface="Cairo" panose="00000500000000000000" pitchFamily="2" charset="-78"/>
              </a:rPr>
              <a:t> </a:t>
            </a:r>
            <a:r>
              <a:rPr lang="en-US" altLang="ar-SA" sz="2000" dirty="0">
                <a:cs typeface="Cairo" panose="00000500000000000000" pitchFamily="2" charset="-78"/>
              </a:rPr>
              <a:t>Chapter 5:Relational Database Design ERD-to-Relational Mapping</a:t>
            </a:r>
            <a:endParaRPr lang="ar-JO" sz="2000" dirty="0"/>
          </a:p>
        </p:txBody>
      </p:sp>
      <p:pic>
        <p:nvPicPr>
          <p:cNvPr id="1026" name="Picture 2" descr="Philadelphia University in Jordan">
            <a:extLst>
              <a:ext uri="{FF2B5EF4-FFF2-40B4-BE49-F238E27FC236}">
                <a16:creationId xmlns:a16="http://schemas.microsoft.com/office/drawing/2014/main" xmlns="" id="{3DB2C1BE-09AF-4A56-9C00-B496D6FBC7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7355" y="921316"/>
            <a:ext cx="9824112" cy="29624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1045" name="Straight Connector 1044">
            <a:extLst>
              <a:ext uri="{FF2B5EF4-FFF2-40B4-BE49-F238E27FC236}">
                <a16:creationId xmlns:a16="http://schemas.microsoft.com/office/drawing/2014/main" xmlns="" id="{F05BCF04-4702-43D0-BE8F-DBF6C2F651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295400" y="5569068"/>
            <a:ext cx="96012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6" name="Rectangle 1045">
            <a:extLst>
              <a:ext uri="{FF2B5EF4-FFF2-40B4-BE49-F238E27FC236}">
                <a16:creationId xmlns:a16="http://schemas.microsoft.com/office/drawing/2014/main" xmlns="" id="{53B4A494-ED20-47DD-A927-05EA273B0F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12383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075C12-56BD-AE6A-6C6A-1ECA8869D2E9}"/>
              </a:ext>
            </a:extLst>
          </p:cNvPr>
          <p:cNvSpPr txBox="1">
            <a:spLocks/>
          </p:cNvSpPr>
          <p:nvPr/>
        </p:nvSpPr>
        <p:spPr>
          <a:xfrm>
            <a:off x="2110468" y="658361"/>
            <a:ext cx="7886700" cy="519112"/>
          </a:xfrm>
          <a:prstGeom prst="rect">
            <a:avLst/>
          </a:prstGeom>
        </p:spPr>
        <p:txBody>
          <a:bodyPr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b="1"/>
              <a:t>Diagrammatic Representation of FDs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2E6EF18-A590-371A-29DF-FC2F494B7DC4}"/>
              </a:ext>
            </a:extLst>
          </p:cNvPr>
          <p:cNvSpPr txBox="1">
            <a:spLocks/>
          </p:cNvSpPr>
          <p:nvPr/>
        </p:nvSpPr>
        <p:spPr>
          <a:xfrm>
            <a:off x="2110468" y="1558472"/>
            <a:ext cx="7886700" cy="3630612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en-US"/>
              <a:t>SSN </a:t>
            </a:r>
            <a:r>
              <a:rPr lang="en-US" altLang="en-US">
                <a:sym typeface="Wingdings" panose="05000000000000000000" pitchFamily="2" charset="2"/>
              </a:rPr>
              <a:t> STNO, NAME, MAJOR</a:t>
            </a:r>
          </a:p>
          <a:p>
            <a:pPr>
              <a:defRPr/>
            </a:pPr>
            <a:endParaRPr lang="en-US" altLang="en-US">
              <a:sym typeface="Wingdings" panose="05000000000000000000" pitchFamily="2" charset="2"/>
            </a:endParaRPr>
          </a:p>
          <a:p>
            <a:pPr>
              <a:defRPr/>
            </a:pPr>
            <a:r>
              <a:rPr lang="en-US" altLang="en-US">
                <a:sym typeface="Wingdings" panose="05000000000000000000" pitchFamily="2" charset="2"/>
              </a:rPr>
              <a:t>STNO  SSN, NAME, MAJOR</a:t>
            </a:r>
          </a:p>
          <a:p>
            <a:endParaRPr lang="en-US" dirty="0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xmlns="" id="{EAB6074D-6689-CAD7-31CC-759FCF70C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6875" y="3340412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800" b="1">
                <a:solidFill>
                  <a:schemeClr val="tx1"/>
                </a:solidFill>
                <a:latin typeface="Monospac821 BT" pitchFamily="49" charset="0"/>
              </a:defRPr>
            </a:lvl1pPr>
            <a:lvl2pPr marL="742950" indent="-285750">
              <a:defRPr sz="3800" b="1">
                <a:solidFill>
                  <a:schemeClr val="tx1"/>
                </a:solidFill>
                <a:latin typeface="Monospac821 BT" pitchFamily="49" charset="0"/>
              </a:defRPr>
            </a:lvl2pPr>
            <a:lvl3pPr marL="1143000" indent="-228600">
              <a:defRPr sz="3800" b="1">
                <a:solidFill>
                  <a:schemeClr val="tx1"/>
                </a:solidFill>
                <a:latin typeface="Monospac821 BT" pitchFamily="49" charset="0"/>
              </a:defRPr>
            </a:lvl3pPr>
            <a:lvl4pPr marL="1600200" indent="-228600">
              <a:defRPr sz="3800" b="1">
                <a:solidFill>
                  <a:schemeClr val="tx1"/>
                </a:solidFill>
                <a:latin typeface="Monospac821 BT" pitchFamily="49" charset="0"/>
              </a:defRPr>
            </a:lvl4pPr>
            <a:lvl5pPr marL="2057400" indent="-228600">
              <a:defRPr sz="3800" b="1">
                <a:solidFill>
                  <a:schemeClr val="tx1"/>
                </a:solidFill>
                <a:latin typeface="Monospac821 BT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Monospac821 BT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Monospac821 BT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Monospac821 BT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Monospac821 BT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</a:rPr>
              <a:t>Student(</a:t>
            </a:r>
            <a:r>
              <a:rPr lang="en-US" altLang="en-US" sz="3600" u="sng" dirty="0">
                <a:latin typeface="Times New Roman" panose="02020603050405020304" pitchFamily="18" charset="0"/>
              </a:rPr>
              <a:t>SSN</a:t>
            </a:r>
            <a:r>
              <a:rPr lang="en-US" altLang="en-US" sz="3600" dirty="0">
                <a:latin typeface="Times New Roman" panose="02020603050405020304" pitchFamily="18" charset="0"/>
              </a:rPr>
              <a:t>, STNO, Name, Major)</a:t>
            </a:r>
            <a:endParaRPr lang="en-US" altLang="en-US" sz="2400" b="0" dirty="0">
              <a:latin typeface="Times New Roman" panose="02020603050405020304" pitchFamily="18" charset="0"/>
            </a:endParaRPr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xmlns="" id="{07CE8CFE-1977-8396-8012-76622D56F3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30475" y="3950012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xmlns="" id="{1A17461C-84BF-E937-5965-DB883C39515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0475" y="4407212"/>
            <a:ext cx="449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6">
            <a:extLst>
              <a:ext uri="{FF2B5EF4-FFF2-40B4-BE49-F238E27FC236}">
                <a16:creationId xmlns:a16="http://schemas.microsoft.com/office/drawing/2014/main" xmlns="" id="{54A09DE9-C0EF-B5E0-35A3-D13F69F737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25875" y="3873812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7">
            <a:extLst>
              <a:ext uri="{FF2B5EF4-FFF2-40B4-BE49-F238E27FC236}">
                <a16:creationId xmlns:a16="http://schemas.microsoft.com/office/drawing/2014/main" xmlns="" id="{735F6A3E-4333-1F1F-D7F2-6414E69664D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73675" y="3873812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8">
            <a:extLst>
              <a:ext uri="{FF2B5EF4-FFF2-40B4-BE49-F238E27FC236}">
                <a16:creationId xmlns:a16="http://schemas.microsoft.com/office/drawing/2014/main" xmlns="" id="{103E4F0F-52C7-5CB0-266C-78D358DB8B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026275" y="3873812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xmlns="" id="{0CC4EE31-7F96-6EF4-9D19-44C3CA1BF6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4075" y="3950012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800" b="1">
                <a:solidFill>
                  <a:schemeClr val="tx1"/>
                </a:solidFill>
                <a:latin typeface="Monospac821 BT" pitchFamily="49" charset="0"/>
              </a:defRPr>
            </a:lvl1pPr>
            <a:lvl2pPr marL="742950" indent="-285750">
              <a:defRPr sz="3800" b="1">
                <a:solidFill>
                  <a:schemeClr val="tx1"/>
                </a:solidFill>
                <a:latin typeface="Monospac821 BT" pitchFamily="49" charset="0"/>
              </a:defRPr>
            </a:lvl2pPr>
            <a:lvl3pPr marL="1143000" indent="-228600">
              <a:defRPr sz="3800" b="1">
                <a:solidFill>
                  <a:schemeClr val="tx1"/>
                </a:solidFill>
                <a:latin typeface="Monospac821 BT" pitchFamily="49" charset="0"/>
              </a:defRPr>
            </a:lvl3pPr>
            <a:lvl4pPr marL="1600200" indent="-228600">
              <a:defRPr sz="3800" b="1">
                <a:solidFill>
                  <a:schemeClr val="tx1"/>
                </a:solidFill>
                <a:latin typeface="Monospac821 BT" pitchFamily="49" charset="0"/>
              </a:defRPr>
            </a:lvl4pPr>
            <a:lvl5pPr marL="2057400" indent="-228600">
              <a:defRPr sz="3800" b="1">
                <a:solidFill>
                  <a:schemeClr val="tx1"/>
                </a:solidFill>
                <a:latin typeface="Monospac821 BT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Monospac821 BT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Monospac821 BT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Monospac821 BT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Monospac821 BT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FD 1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11" name="Line 10">
            <a:extLst>
              <a:ext uri="{FF2B5EF4-FFF2-40B4-BE49-F238E27FC236}">
                <a16:creationId xmlns:a16="http://schemas.microsoft.com/office/drawing/2014/main" xmlns="" id="{4758CAA6-E24C-61D3-C804-A9003B1D06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25875" y="4788212"/>
            <a:ext cx="0" cy="685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1">
            <a:extLst>
              <a:ext uri="{FF2B5EF4-FFF2-40B4-BE49-F238E27FC236}">
                <a16:creationId xmlns:a16="http://schemas.microsoft.com/office/drawing/2014/main" xmlns="" id="{D40E31FC-CE4C-2FCF-162C-921B51DD58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06675" y="5474012"/>
            <a:ext cx="449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2">
            <a:extLst>
              <a:ext uri="{FF2B5EF4-FFF2-40B4-BE49-F238E27FC236}">
                <a16:creationId xmlns:a16="http://schemas.microsoft.com/office/drawing/2014/main" xmlns="" id="{BE476342-8D9F-F885-58EF-5FBB27F0BD55}"/>
              </a:ext>
            </a:extLst>
          </p:cNvPr>
          <p:cNvSpPr>
            <a:spLocks noChangeShapeType="1"/>
          </p:cNvSpPr>
          <p:nvPr/>
        </p:nvSpPr>
        <p:spPr bwMode="auto">
          <a:xfrm>
            <a:off x="9102475" y="4788212"/>
            <a:ext cx="0" cy="685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13">
            <a:extLst>
              <a:ext uri="{FF2B5EF4-FFF2-40B4-BE49-F238E27FC236}">
                <a16:creationId xmlns:a16="http://schemas.microsoft.com/office/drawing/2014/main" xmlns="" id="{EDD2B6A3-6D95-4517-D55F-D32B771D179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73675" y="4788212"/>
            <a:ext cx="0" cy="685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Line 14">
            <a:extLst>
              <a:ext uri="{FF2B5EF4-FFF2-40B4-BE49-F238E27FC236}">
                <a16:creationId xmlns:a16="http://schemas.microsoft.com/office/drawing/2014/main" xmlns="" id="{249B48DC-C253-4530-1F09-5A1B5804FD13}"/>
              </a:ext>
            </a:extLst>
          </p:cNvPr>
          <p:cNvSpPr>
            <a:spLocks noChangeShapeType="1"/>
          </p:cNvSpPr>
          <p:nvPr/>
        </p:nvSpPr>
        <p:spPr bwMode="auto">
          <a:xfrm>
            <a:off x="4606675" y="4788212"/>
            <a:ext cx="0" cy="685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xmlns="" id="{4C7C18BB-E7CF-D162-8FB4-F6E7CC966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4075" y="4864412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800" b="1">
                <a:solidFill>
                  <a:schemeClr val="tx1"/>
                </a:solidFill>
                <a:latin typeface="Monospac821 BT" pitchFamily="49" charset="0"/>
              </a:defRPr>
            </a:lvl1pPr>
            <a:lvl2pPr marL="742950" indent="-285750">
              <a:defRPr sz="3800" b="1">
                <a:solidFill>
                  <a:schemeClr val="tx1"/>
                </a:solidFill>
                <a:latin typeface="Monospac821 BT" pitchFamily="49" charset="0"/>
              </a:defRPr>
            </a:lvl2pPr>
            <a:lvl3pPr marL="1143000" indent="-228600">
              <a:defRPr sz="3800" b="1">
                <a:solidFill>
                  <a:schemeClr val="tx1"/>
                </a:solidFill>
                <a:latin typeface="Monospac821 BT" pitchFamily="49" charset="0"/>
              </a:defRPr>
            </a:lvl3pPr>
            <a:lvl4pPr marL="1600200" indent="-228600">
              <a:defRPr sz="3800" b="1">
                <a:solidFill>
                  <a:schemeClr val="tx1"/>
                </a:solidFill>
                <a:latin typeface="Monospac821 BT" pitchFamily="49" charset="0"/>
              </a:defRPr>
            </a:lvl4pPr>
            <a:lvl5pPr marL="2057400" indent="-228600">
              <a:defRPr sz="3800" b="1">
                <a:solidFill>
                  <a:schemeClr val="tx1"/>
                </a:solidFill>
                <a:latin typeface="Monospac821 BT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Monospac821 BT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Monospac821 BT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Monospac821 BT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Monospac821 BT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FD 2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655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E61740-66F7-CE3D-8C58-11F260A65E3A}"/>
              </a:ext>
            </a:extLst>
          </p:cNvPr>
          <p:cNvSpPr txBox="1">
            <a:spLocks/>
          </p:cNvSpPr>
          <p:nvPr/>
        </p:nvSpPr>
        <p:spPr>
          <a:xfrm>
            <a:off x="1890032" y="548143"/>
            <a:ext cx="78867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Inference Rule (IR)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25C42F3-88F8-DB92-BDCE-A5453F5BFA0F}"/>
              </a:ext>
            </a:extLst>
          </p:cNvPr>
          <p:cNvSpPr txBox="1">
            <a:spLocks/>
          </p:cNvSpPr>
          <p:nvPr/>
        </p:nvSpPr>
        <p:spPr>
          <a:xfrm>
            <a:off x="1890032" y="1873705"/>
            <a:ext cx="7886700" cy="3205162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The Armstrong's axioms are the basic inference rule.</a:t>
            </a:r>
          </a:p>
          <a:p>
            <a:r>
              <a:rPr lang="en-US"/>
              <a:t>Armstrong's axioms are used to conclude functional dependencies on a relational database.</a:t>
            </a:r>
          </a:p>
          <a:p>
            <a:r>
              <a:rPr lang="en-US"/>
              <a:t>The inference rule is a type of assertion. It can apply to a set of FD(functional dependency) to derive other FD.</a:t>
            </a:r>
          </a:p>
          <a:p>
            <a:r>
              <a:rPr lang="en-US"/>
              <a:t>Using the inference rule, we can derive additional functional dependency from the initial set.</a:t>
            </a:r>
          </a:p>
          <a:p>
            <a:r>
              <a:rPr lang="en-US"/>
              <a:t>The purpose of inference Rule is to find the candidate key, and to do the normalization of a relational schema.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657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9E9BCE-9A28-DF74-ED44-62772CA8D70D}"/>
              </a:ext>
            </a:extLst>
          </p:cNvPr>
          <p:cNvSpPr txBox="1">
            <a:spLocks/>
          </p:cNvSpPr>
          <p:nvPr/>
        </p:nvSpPr>
        <p:spPr>
          <a:xfrm>
            <a:off x="1714500" y="724613"/>
            <a:ext cx="7886700" cy="62399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Inference Rule (IR)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BD07A9D-934B-AEA9-78B9-6EEDAED235B6}"/>
              </a:ext>
            </a:extLst>
          </p:cNvPr>
          <p:cNvSpPr txBox="1">
            <a:spLocks/>
          </p:cNvSpPr>
          <p:nvPr/>
        </p:nvSpPr>
        <p:spPr>
          <a:xfrm>
            <a:off x="1714500" y="1254016"/>
            <a:ext cx="7886700" cy="469812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23875" indent="-523875" fontAlgn="base">
              <a:lnSpc>
                <a:spcPct val="89000"/>
              </a:lnSpc>
              <a:spcBef>
                <a:spcPct val="10000"/>
              </a:spcBef>
              <a:spcAft>
                <a:spcPct val="0"/>
              </a:spcAft>
              <a:buClr>
                <a:srgbClr val="FF3300"/>
              </a:buClr>
              <a:buSzPct val="75000"/>
              <a:buFont typeface="Wingdings" panose="05000000000000000000" pitchFamily="2" charset="2"/>
              <a:buChar char="m"/>
              <a:tabLst>
                <a:tab pos="1025525" algn="l"/>
              </a:tabLst>
              <a:defRPr/>
            </a:pPr>
            <a:r>
              <a:rPr lang="en-US" altLang="en-US" sz="28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Let </a:t>
            </a:r>
          </a:p>
          <a:p>
            <a:pPr marL="1025525" lvl="1" indent="-38735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69000"/>
              <a:buFont typeface="Wingdings" panose="05000000000000000000" pitchFamily="2" charset="2"/>
              <a:buChar char="q"/>
              <a:tabLst>
                <a:tab pos="1025525" algn="l"/>
              </a:tabLst>
              <a:defRPr/>
            </a:pP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F: set of functional dependencies defined on R</a:t>
            </a:r>
          </a:p>
          <a:p>
            <a:pPr marL="1025525" lvl="1" indent="-38735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69000"/>
              <a:buFont typeface="Wingdings" panose="05000000000000000000" pitchFamily="2" charset="2"/>
              <a:buChar char="q"/>
              <a:tabLst>
                <a:tab pos="1025525" algn="l"/>
              </a:tabLst>
              <a:defRPr/>
            </a:pP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F</a:t>
            </a:r>
            <a:r>
              <a:rPr lang="en-US" altLang="en-US" sz="2800" baseline="30000">
                <a:solidFill>
                  <a:srgbClr val="3333CC"/>
                </a:solidFill>
                <a:latin typeface="Times New Roman"/>
              </a:rPr>
              <a:t>+</a:t>
            </a: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 (Closure of F): is the set of all functional dependencies that can be defined on R</a:t>
            </a:r>
          </a:p>
          <a:p>
            <a:pPr marL="1025525" lvl="1" indent="-38735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69000"/>
              <a:buFont typeface="Wingdings" panose="05000000000000000000" pitchFamily="2" charset="2"/>
              <a:buChar char="q"/>
              <a:tabLst>
                <a:tab pos="1025525" algn="l"/>
              </a:tabLst>
              <a:defRPr/>
            </a:pP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The </a:t>
            </a:r>
            <a:r>
              <a:rPr lang="en-US" altLang="en-US" sz="2800">
                <a:solidFill>
                  <a:srgbClr val="00CC99"/>
                </a:solidFill>
                <a:latin typeface="Times New Roman"/>
              </a:rPr>
              <a:t>closure</a:t>
            </a: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 of F is the set of all FDs that are logically implied by F</a:t>
            </a:r>
          </a:p>
          <a:p>
            <a:pPr marL="523875" indent="-523875" fontAlgn="base">
              <a:lnSpc>
                <a:spcPct val="89000"/>
              </a:lnSpc>
              <a:spcBef>
                <a:spcPct val="10000"/>
              </a:spcBef>
              <a:spcAft>
                <a:spcPct val="0"/>
              </a:spcAft>
              <a:buClr>
                <a:srgbClr val="FF3300"/>
              </a:buClr>
              <a:buSzPct val="75000"/>
              <a:buFont typeface="Wingdings" panose="05000000000000000000" pitchFamily="2" charset="2"/>
              <a:buChar char="m"/>
              <a:tabLst>
                <a:tab pos="1025525" algn="l"/>
              </a:tabLst>
              <a:defRPr/>
            </a:pPr>
            <a:r>
              <a:rPr lang="en-US" altLang="en-US" sz="28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The closure of F is denoted by F</a:t>
            </a:r>
            <a:r>
              <a:rPr lang="en-US" altLang="en-US" sz="2800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+</a:t>
            </a:r>
            <a:endParaRPr lang="en-US" altLang="en-US" sz="28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</a:endParaRPr>
          </a:p>
          <a:p>
            <a:pPr marL="1025525" lvl="1" indent="-38735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69000"/>
              <a:buFont typeface="Wingdings" panose="05000000000000000000" pitchFamily="2" charset="2"/>
              <a:buChar char="q"/>
              <a:tabLst>
                <a:tab pos="1025525" algn="l"/>
              </a:tabLst>
              <a:defRPr/>
            </a:pP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F</a:t>
            </a:r>
            <a:r>
              <a:rPr lang="en-US" altLang="en-US" sz="2800" baseline="30000">
                <a:solidFill>
                  <a:srgbClr val="3333CC"/>
                </a:solidFill>
                <a:latin typeface="Times New Roman"/>
              </a:rPr>
              <a:t>+</a:t>
            </a: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 = { X </a:t>
            </a:r>
            <a:r>
              <a:rPr lang="en-US" altLang="en-US" sz="2800">
                <a:solidFill>
                  <a:srgbClr val="3333CC"/>
                </a:solidFill>
                <a:latin typeface="Times New Roman"/>
                <a:sym typeface="Wingdings" panose="05000000000000000000" pitchFamily="2" charset="2"/>
              </a:rPr>
              <a:t></a:t>
            </a: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 Y | F </a:t>
            </a:r>
            <a:r>
              <a:rPr lang="en-US" altLang="en-US" sz="2800">
                <a:solidFill>
                  <a:srgbClr val="3333CC"/>
                </a:solidFill>
                <a:latin typeface="Times New Roman"/>
                <a:cs typeface="Times New Roman" panose="02020603050405020304" pitchFamily="18" charset="0"/>
                <a:sym typeface="Math B" pitchFamily="2" charset="2"/>
              </a:rPr>
              <a:t>╞</a:t>
            </a:r>
            <a:r>
              <a:rPr lang="en-US" altLang="en-US" sz="2800">
                <a:solidFill>
                  <a:srgbClr val="3333CC"/>
                </a:solidFill>
                <a:latin typeface="Times New Roman"/>
                <a:sym typeface="Math B" pitchFamily="2" charset="2"/>
              </a:rPr>
              <a:t> </a:t>
            </a: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X </a:t>
            </a:r>
            <a:r>
              <a:rPr lang="en-US" altLang="en-US" sz="2800">
                <a:solidFill>
                  <a:srgbClr val="3333CC"/>
                </a:solidFill>
                <a:latin typeface="Times New Roman"/>
                <a:sym typeface="Wingdings" panose="05000000000000000000" pitchFamily="2" charset="2"/>
              </a:rPr>
              <a:t> </a:t>
            </a: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Y}</a:t>
            </a:r>
          </a:p>
          <a:p>
            <a:pPr marL="523875" indent="-523875" fontAlgn="base">
              <a:lnSpc>
                <a:spcPct val="89000"/>
              </a:lnSpc>
              <a:spcBef>
                <a:spcPct val="10000"/>
              </a:spcBef>
              <a:spcAft>
                <a:spcPct val="0"/>
              </a:spcAft>
              <a:buClr>
                <a:srgbClr val="FF3300"/>
              </a:buClr>
              <a:buSzPct val="75000"/>
              <a:buFont typeface="Wingdings" panose="05000000000000000000" pitchFamily="2" charset="2"/>
              <a:buChar char="m"/>
              <a:tabLst>
                <a:tab pos="1025525" algn="l"/>
              </a:tabLst>
              <a:defRPr/>
            </a:pPr>
            <a:r>
              <a:rPr lang="en-US" altLang="en-US" sz="28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A BIG F</a:t>
            </a:r>
            <a:r>
              <a:rPr lang="en-US" altLang="en-US" sz="2800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+</a:t>
            </a:r>
            <a:r>
              <a:rPr lang="en-US" altLang="en-US" sz="28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 may be derived from a small F</a:t>
            </a:r>
          </a:p>
          <a:p>
            <a:pPr marL="1025525" lvl="1" indent="-38735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69000"/>
              <a:buFont typeface="Wingdings" panose="05000000000000000000" pitchFamily="2" charset="2"/>
              <a:buChar char="q"/>
              <a:tabLst>
                <a:tab pos="1025525" algn="l"/>
              </a:tabLst>
              <a:defRPr/>
            </a:pP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For R(A, B, C) and F = {A </a:t>
            </a:r>
            <a:r>
              <a:rPr lang="en-US" altLang="en-US" sz="2800">
                <a:solidFill>
                  <a:srgbClr val="3333CC"/>
                </a:solidFill>
                <a:latin typeface="Times New Roman"/>
                <a:sym typeface="Wingdings" panose="05000000000000000000" pitchFamily="2" charset="2"/>
              </a:rPr>
              <a:t></a:t>
            </a: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 B,  B </a:t>
            </a:r>
            <a:r>
              <a:rPr lang="en-US" altLang="en-US" sz="2800">
                <a:solidFill>
                  <a:srgbClr val="3333CC"/>
                </a:solidFill>
                <a:latin typeface="Times New Roman"/>
                <a:sym typeface="Wingdings" panose="05000000000000000000" pitchFamily="2" charset="2"/>
              </a:rPr>
              <a:t></a:t>
            </a: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 C} </a:t>
            </a:r>
          </a:p>
          <a:p>
            <a:pPr marL="1025525" lvl="1" indent="-38735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69000"/>
              <a:buFont typeface="Wingdings" panose="05000000000000000000" pitchFamily="2" charset="2"/>
              <a:buChar char="q"/>
              <a:tabLst>
                <a:tab pos="1025525" algn="l"/>
              </a:tabLst>
              <a:defRPr/>
            </a:pP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F</a:t>
            </a:r>
            <a:r>
              <a:rPr lang="en-US" altLang="en-US" sz="2800" baseline="30000">
                <a:solidFill>
                  <a:srgbClr val="3333CC"/>
                </a:solidFill>
                <a:latin typeface="Times New Roman"/>
              </a:rPr>
              <a:t>+</a:t>
            </a: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 = {A </a:t>
            </a:r>
            <a:r>
              <a:rPr lang="en-US" altLang="en-US" sz="2800">
                <a:solidFill>
                  <a:srgbClr val="3333CC"/>
                </a:solidFill>
                <a:latin typeface="Times New Roman"/>
                <a:sym typeface="Wingdings" panose="05000000000000000000" pitchFamily="2" charset="2"/>
              </a:rPr>
              <a:t></a:t>
            </a: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 B, B </a:t>
            </a:r>
            <a:r>
              <a:rPr lang="en-US" altLang="en-US" sz="2800">
                <a:solidFill>
                  <a:srgbClr val="3333CC"/>
                </a:solidFill>
                <a:latin typeface="Times New Roman"/>
                <a:sym typeface="Wingdings" panose="05000000000000000000" pitchFamily="2" charset="2"/>
              </a:rPr>
              <a:t></a:t>
            </a: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  C, A </a:t>
            </a:r>
            <a:r>
              <a:rPr lang="en-US" altLang="en-US" sz="2800">
                <a:solidFill>
                  <a:srgbClr val="3333CC"/>
                </a:solidFill>
                <a:latin typeface="Times New Roman"/>
                <a:sym typeface="Wingdings" panose="05000000000000000000" pitchFamily="2" charset="2"/>
              </a:rPr>
              <a:t></a:t>
            </a: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 C, A </a:t>
            </a:r>
            <a:r>
              <a:rPr lang="en-US" altLang="en-US" sz="2800">
                <a:solidFill>
                  <a:srgbClr val="3333CC"/>
                </a:solidFill>
                <a:latin typeface="Times New Roman"/>
                <a:sym typeface="Wingdings" panose="05000000000000000000" pitchFamily="2" charset="2"/>
              </a:rPr>
              <a:t> </a:t>
            </a: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A, B </a:t>
            </a:r>
            <a:r>
              <a:rPr lang="en-US" altLang="en-US" sz="2800">
                <a:solidFill>
                  <a:srgbClr val="3333CC"/>
                </a:solidFill>
                <a:latin typeface="Times New Roman"/>
                <a:sym typeface="Wingdings" panose="05000000000000000000" pitchFamily="2" charset="2"/>
              </a:rPr>
              <a:t> </a:t>
            </a: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B,C </a:t>
            </a:r>
            <a:r>
              <a:rPr lang="en-US" altLang="en-US" sz="2800">
                <a:solidFill>
                  <a:srgbClr val="3333CC"/>
                </a:solidFill>
                <a:latin typeface="Times New Roman"/>
                <a:sym typeface="Wingdings" panose="05000000000000000000" pitchFamily="2" charset="2"/>
              </a:rPr>
              <a:t></a:t>
            </a: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 C, AB </a:t>
            </a:r>
            <a:r>
              <a:rPr lang="en-US" altLang="en-US" sz="2800">
                <a:solidFill>
                  <a:srgbClr val="3333CC"/>
                </a:solidFill>
                <a:latin typeface="Times New Roman"/>
                <a:sym typeface="Wingdings" panose="05000000000000000000" pitchFamily="2" charset="2"/>
              </a:rPr>
              <a:t> </a:t>
            </a: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AB, AB </a:t>
            </a:r>
            <a:r>
              <a:rPr lang="en-US" altLang="en-US" sz="2800">
                <a:solidFill>
                  <a:srgbClr val="3333CC"/>
                </a:solidFill>
                <a:latin typeface="Times New Roman"/>
                <a:sym typeface="Wingdings" panose="05000000000000000000" pitchFamily="2" charset="2"/>
              </a:rPr>
              <a:t></a:t>
            </a: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 A, AB </a:t>
            </a:r>
            <a:r>
              <a:rPr lang="en-US" altLang="en-US" sz="2800">
                <a:solidFill>
                  <a:srgbClr val="3333CC"/>
                </a:solidFill>
                <a:latin typeface="Times New Roman"/>
                <a:sym typeface="Wingdings" panose="05000000000000000000" pitchFamily="2" charset="2"/>
              </a:rPr>
              <a:t></a:t>
            </a:r>
            <a:r>
              <a:rPr lang="en-US" altLang="en-US" sz="2800">
                <a:solidFill>
                  <a:srgbClr val="3333CC"/>
                </a:solidFill>
                <a:latin typeface="Times New Roman"/>
              </a:rPr>
              <a:t> B, ... }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0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428D04B-39BD-ECF2-8015-4E1610A04A55}"/>
              </a:ext>
            </a:extLst>
          </p:cNvPr>
          <p:cNvSpPr txBox="1">
            <a:spLocks/>
          </p:cNvSpPr>
          <p:nvPr/>
        </p:nvSpPr>
        <p:spPr>
          <a:xfrm>
            <a:off x="2396218" y="617539"/>
            <a:ext cx="78867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Inference Rule (I.R)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84C114-8441-EC9E-FB37-CA2DAD374AB8}"/>
              </a:ext>
            </a:extLst>
          </p:cNvPr>
          <p:cNvSpPr txBox="1">
            <a:spLocks/>
          </p:cNvSpPr>
          <p:nvPr/>
        </p:nvSpPr>
        <p:spPr>
          <a:xfrm>
            <a:off x="2396218" y="1943101"/>
            <a:ext cx="7886700" cy="3205162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/>
              <a:t>Reflexive Rule (R.R)</a:t>
            </a:r>
          </a:p>
          <a:p>
            <a:pPr marL="457200" indent="-457200">
              <a:buFont typeface="+mj-lt"/>
              <a:buAutoNum type="arabicPeriod"/>
            </a:pPr>
            <a:r>
              <a:rPr lang="en-US"/>
              <a:t>Augmentation Rule (A.R)</a:t>
            </a:r>
          </a:p>
          <a:p>
            <a:pPr marL="457200" indent="-457200">
              <a:buFont typeface="+mj-lt"/>
              <a:buAutoNum type="arabicPeriod"/>
            </a:pPr>
            <a:r>
              <a:rPr lang="en-US"/>
              <a:t>Transitive Rule (T.R)</a:t>
            </a:r>
          </a:p>
          <a:p>
            <a:pPr marL="457200" indent="-457200">
              <a:buFont typeface="+mj-lt"/>
              <a:buAutoNum type="arabicPeriod"/>
            </a:pPr>
            <a:r>
              <a:rPr lang="en-US"/>
              <a:t>Union Rule (U.R)</a:t>
            </a:r>
          </a:p>
          <a:p>
            <a:pPr marL="457200" indent="-457200">
              <a:buFont typeface="+mj-lt"/>
              <a:buAutoNum type="arabicPeriod"/>
            </a:pPr>
            <a:r>
              <a:rPr lang="en-US"/>
              <a:t>Decomposition Rule(D.R)</a:t>
            </a:r>
          </a:p>
          <a:p>
            <a:pPr marL="457200" indent="-457200">
              <a:buFont typeface="+mj-lt"/>
              <a:buAutoNum type="arabicPeriod"/>
            </a:pPr>
            <a:r>
              <a:rPr lang="en-US"/>
              <a:t>Pseudo-Transitive Rule (PR)</a:t>
            </a:r>
          </a:p>
          <a:p>
            <a:pPr marL="457200" indent="-457200">
              <a:buFont typeface="+mj-lt"/>
              <a:buAutoNum type="arabicPeriod"/>
            </a:pPr>
            <a:endParaRPr lang="en-US"/>
          </a:p>
          <a:p>
            <a:r>
              <a:rPr lang="en-US"/>
              <a:t>Note: There are more Rules…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693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F885EC-D5F2-4F14-547E-DD87655EA274}"/>
              </a:ext>
            </a:extLst>
          </p:cNvPr>
          <p:cNvSpPr txBox="1">
            <a:spLocks/>
          </p:cNvSpPr>
          <p:nvPr/>
        </p:nvSpPr>
        <p:spPr>
          <a:xfrm>
            <a:off x="2110468" y="572635"/>
            <a:ext cx="78867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Reflexive Rule (R.R)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FCD5CB-608E-1809-395B-A42EDC146FB3}"/>
              </a:ext>
            </a:extLst>
          </p:cNvPr>
          <p:cNvSpPr txBox="1">
            <a:spLocks/>
          </p:cNvSpPr>
          <p:nvPr/>
        </p:nvSpPr>
        <p:spPr>
          <a:xfrm>
            <a:off x="2110468" y="1898197"/>
            <a:ext cx="7886700" cy="3205162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You can call it the mirror rule.</a:t>
            </a:r>
          </a:p>
          <a:p>
            <a:r>
              <a:rPr lang="en-US"/>
              <a:t>Suppose F= {A</a:t>
            </a:r>
            <a:r>
              <a:rPr lang="en-US">
                <a:sym typeface="Wingdings" panose="05000000000000000000" pitchFamily="2" charset="2"/>
              </a:rPr>
              <a:t>B, CD</a:t>
            </a:r>
            <a:r>
              <a:rPr lang="en-US"/>
              <a:t>}</a:t>
            </a:r>
          </a:p>
          <a:p>
            <a:r>
              <a:rPr lang="en-US"/>
              <a:t>Then by using RR we can say:</a:t>
            </a:r>
          </a:p>
          <a:p>
            <a:r>
              <a:rPr lang="en-US"/>
              <a:t>A</a:t>
            </a:r>
            <a:r>
              <a:rPr lang="en-US">
                <a:sym typeface="Wingdings" panose="05000000000000000000" pitchFamily="2" charset="2"/>
              </a:rPr>
              <a:t>A,</a:t>
            </a:r>
          </a:p>
          <a:p>
            <a:r>
              <a:rPr lang="en-US">
                <a:sym typeface="Wingdings" panose="05000000000000000000" pitchFamily="2" charset="2"/>
              </a:rPr>
              <a:t>BB,</a:t>
            </a:r>
          </a:p>
          <a:p>
            <a:r>
              <a:rPr lang="en-US">
                <a:sym typeface="Wingdings" panose="05000000000000000000" pitchFamily="2" charset="2"/>
              </a:rPr>
              <a:t>CC, and </a:t>
            </a:r>
          </a:p>
          <a:p>
            <a:r>
              <a:rPr lang="en-US">
                <a:sym typeface="Wingdings" panose="05000000000000000000" pitchFamily="2" charset="2"/>
              </a:rPr>
              <a:t>DD.</a:t>
            </a:r>
            <a:endParaRPr lang="en-US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9227310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89EFC5-662E-ABA9-3E37-DC697AE29D0F}"/>
              </a:ext>
            </a:extLst>
          </p:cNvPr>
          <p:cNvSpPr txBox="1">
            <a:spLocks/>
          </p:cNvSpPr>
          <p:nvPr/>
        </p:nvSpPr>
        <p:spPr>
          <a:xfrm>
            <a:off x="1547132" y="964521"/>
            <a:ext cx="78867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Augmentation Rule (A.R)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4400793-CED0-BFF9-C8D4-DD7248A6F168}"/>
              </a:ext>
            </a:extLst>
          </p:cNvPr>
          <p:cNvSpPr txBox="1">
            <a:spLocks/>
          </p:cNvSpPr>
          <p:nvPr/>
        </p:nvSpPr>
        <p:spPr>
          <a:xfrm>
            <a:off x="1547132" y="2290083"/>
            <a:ext cx="7886700" cy="3205162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you can imagine it like incremental way.</a:t>
            </a:r>
          </a:p>
          <a:p>
            <a:r>
              <a:rPr lang="en-US"/>
              <a:t>Suppose:</a:t>
            </a:r>
          </a:p>
          <a:p>
            <a:r>
              <a:rPr lang="en-US"/>
              <a:t>X</a:t>
            </a:r>
            <a:r>
              <a:rPr lang="en-US">
                <a:sym typeface="Wingdings" panose="05000000000000000000" pitchFamily="2" charset="2"/>
              </a:rPr>
              <a:t>Y then XZYZ.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8083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F4DF1A-A4B3-3518-4924-F19BC6AF047A}"/>
              </a:ext>
            </a:extLst>
          </p:cNvPr>
          <p:cNvSpPr txBox="1">
            <a:spLocks/>
          </p:cNvSpPr>
          <p:nvPr/>
        </p:nvSpPr>
        <p:spPr>
          <a:xfrm>
            <a:off x="1608364" y="605292"/>
            <a:ext cx="78867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Transitive Rule (T.R)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DB0DD97-2264-7EA5-4867-701D1ABA69DE}"/>
              </a:ext>
            </a:extLst>
          </p:cNvPr>
          <p:cNvSpPr txBox="1">
            <a:spLocks/>
          </p:cNvSpPr>
          <p:nvPr/>
        </p:nvSpPr>
        <p:spPr>
          <a:xfrm>
            <a:off x="1608364" y="1930854"/>
            <a:ext cx="7886700" cy="3205162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You can imagine it like Hoping.</a:t>
            </a:r>
          </a:p>
          <a:p>
            <a:r>
              <a:rPr lang="en-US"/>
              <a:t>Suppose X</a:t>
            </a:r>
            <a:r>
              <a:rPr lang="en-US">
                <a:sym typeface="Wingdings" panose="05000000000000000000" pitchFamily="2" charset="2"/>
              </a:rPr>
              <a:t>Y and YZ Then X--&gt;Z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2898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7AD841-A882-EDA9-5611-2AF8DAAD5E9A}"/>
              </a:ext>
            </a:extLst>
          </p:cNvPr>
          <p:cNvSpPr txBox="1">
            <a:spLocks/>
          </p:cNvSpPr>
          <p:nvPr/>
        </p:nvSpPr>
        <p:spPr>
          <a:xfrm>
            <a:off x="1240971" y="605294"/>
            <a:ext cx="7886700" cy="518892"/>
          </a:xfrm>
          <a:prstGeom prst="rect">
            <a:avLst/>
          </a:prstGeom>
        </p:spPr>
        <p:txBody>
          <a:bodyPr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Union Rule (U.R)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083296E-10F7-C955-4FF9-950D17025E0E}"/>
              </a:ext>
            </a:extLst>
          </p:cNvPr>
          <p:cNvSpPr txBox="1">
            <a:spLocks/>
          </p:cNvSpPr>
          <p:nvPr/>
        </p:nvSpPr>
        <p:spPr>
          <a:xfrm>
            <a:off x="1240971" y="1124187"/>
            <a:ext cx="7886700" cy="4424854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It like an addition Rule</a:t>
            </a:r>
          </a:p>
          <a:p>
            <a:r>
              <a:rPr lang="en-US"/>
              <a:t>Suppose: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>
                <a:solidFill>
                  <a:srgbClr val="FF0000"/>
                </a:solidFill>
              </a:rPr>
              <a:t>Proof:</a:t>
            </a:r>
          </a:p>
          <a:p>
            <a:pPr marL="342900" lvl="1" indent="0">
              <a:buFont typeface="Calibri" pitchFamily="34" charset="0"/>
              <a:buNone/>
            </a:pPr>
            <a:r>
              <a:rPr lang="en-US"/>
              <a:t>1. X → Y (given)</a:t>
            </a:r>
            <a:br>
              <a:rPr lang="en-US"/>
            </a:br>
            <a:r>
              <a:rPr lang="en-US"/>
              <a:t>2. X → Z (given)</a:t>
            </a:r>
            <a:br>
              <a:rPr lang="en-US"/>
            </a:br>
            <a:r>
              <a:rPr lang="en-US"/>
              <a:t>3. X → XY (using IR</a:t>
            </a:r>
            <a:r>
              <a:rPr lang="en-US" baseline="-25000"/>
              <a:t>2</a:t>
            </a:r>
            <a:r>
              <a:rPr lang="en-US"/>
              <a:t> on 1 by augmentation with X. Where XX = X)</a:t>
            </a:r>
            <a:br>
              <a:rPr lang="en-US"/>
            </a:br>
            <a:r>
              <a:rPr lang="en-US"/>
              <a:t>4. XY → YZ (using IR</a:t>
            </a:r>
            <a:r>
              <a:rPr lang="en-US" baseline="-25000"/>
              <a:t>2</a:t>
            </a:r>
            <a:r>
              <a:rPr lang="en-US"/>
              <a:t> on 2 by augmentation with Y)</a:t>
            </a:r>
            <a:br>
              <a:rPr lang="en-US"/>
            </a:br>
            <a:r>
              <a:rPr lang="en-US"/>
              <a:t>5. X → YZ (using IR</a:t>
            </a:r>
            <a:r>
              <a:rPr lang="en-US" baseline="-25000"/>
              <a:t>3</a:t>
            </a:r>
            <a:r>
              <a:rPr lang="en-US"/>
              <a:t> on 3 and 4)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F4E6DCD6-D568-91EF-38B5-9A87890BD6BF}"/>
              </a:ext>
            </a:extLst>
          </p:cNvPr>
          <p:cNvSpPr/>
          <p:nvPr/>
        </p:nvSpPr>
        <p:spPr>
          <a:xfrm>
            <a:off x="3718128" y="185928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X</a:t>
            </a:r>
            <a:r>
              <a:rPr lang="en-US" dirty="0">
                <a:sym typeface="Wingdings" panose="05000000000000000000" pitchFamily="2" charset="2"/>
              </a:rPr>
              <a:t>Y</a:t>
            </a:r>
          </a:p>
          <a:p>
            <a:r>
              <a:rPr lang="en-US" dirty="0">
                <a:sym typeface="Wingdings" panose="05000000000000000000" pitchFamily="2" charset="2"/>
              </a:rPr>
              <a:t>	+</a:t>
            </a:r>
          </a:p>
          <a:p>
            <a:r>
              <a:rPr lang="en-US" dirty="0">
                <a:sym typeface="Wingdings" panose="05000000000000000000" pitchFamily="2" charset="2"/>
              </a:rPr>
              <a:t>XZ</a:t>
            </a:r>
          </a:p>
          <a:p>
            <a:r>
              <a:rPr lang="en-US" dirty="0">
                <a:sym typeface="Wingdings" panose="05000000000000000000" pitchFamily="2" charset="2"/>
              </a:rPr>
              <a:t>_____</a:t>
            </a:r>
          </a:p>
          <a:p>
            <a:r>
              <a:rPr lang="en-US" dirty="0">
                <a:sym typeface="Wingdings" panose="05000000000000000000" pitchFamily="2" charset="2"/>
              </a:rPr>
              <a:t>XYZ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5544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C438D2-3365-B6AE-0B3C-C326874D8051}"/>
              </a:ext>
            </a:extLst>
          </p:cNvPr>
          <p:cNvSpPr txBox="1">
            <a:spLocks/>
          </p:cNvSpPr>
          <p:nvPr/>
        </p:nvSpPr>
        <p:spPr>
          <a:xfrm>
            <a:off x="1249135" y="519567"/>
            <a:ext cx="7886700" cy="73960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Decomposition Rule(D.R)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501A992-95A6-0C9E-E8C3-260027D08F34}"/>
              </a:ext>
            </a:extLst>
          </p:cNvPr>
          <p:cNvSpPr txBox="1">
            <a:spLocks/>
          </p:cNvSpPr>
          <p:nvPr/>
        </p:nvSpPr>
        <p:spPr>
          <a:xfrm>
            <a:off x="1249135" y="1185604"/>
            <a:ext cx="7886700" cy="4424855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DR is the opposite of UR</a:t>
            </a:r>
          </a:p>
          <a:p>
            <a:r>
              <a:rPr lang="en-US"/>
              <a:t>Suppose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sz="2400"/>
              <a:t>	X</a:t>
            </a:r>
            <a:r>
              <a:rPr lang="en-US" sz="2400">
                <a:sym typeface="Wingdings" panose="05000000000000000000" pitchFamily="2" charset="2"/>
              </a:rPr>
              <a:t> YZ 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sz="2400">
                <a:sym typeface="Wingdings" panose="05000000000000000000" pitchFamily="2" charset="2"/>
              </a:rPr>
              <a:t>Then,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sz="2400">
                <a:sym typeface="Wingdings" panose="05000000000000000000" pitchFamily="2" charset="2"/>
              </a:rPr>
              <a:t>	XY 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sz="2400">
                <a:sym typeface="Wingdings" panose="05000000000000000000" pitchFamily="2" charset="2"/>
              </a:rPr>
              <a:t>And 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sz="2400">
                <a:sym typeface="Wingdings" panose="05000000000000000000" pitchFamily="2" charset="2"/>
              </a:rPr>
              <a:t>	XZ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sz="2400">
                <a:solidFill>
                  <a:srgbClr val="FF0000"/>
                </a:solidFill>
                <a:sym typeface="Wingdings" panose="05000000000000000000" pitchFamily="2" charset="2"/>
              </a:rPr>
              <a:t>Proof:</a:t>
            </a:r>
          </a:p>
          <a:p>
            <a:pPr marL="342900" lvl="1" indent="0">
              <a:buFont typeface="Calibri" pitchFamily="34" charset="0"/>
              <a:buNone/>
            </a:pPr>
            <a:r>
              <a:rPr lang="en-US"/>
              <a:t>1. X → YZ (given)</a:t>
            </a:r>
            <a:r>
              <a:rPr lang="en-US" sz="2100"/>
              <a:t/>
            </a:r>
            <a:br>
              <a:rPr lang="en-US" sz="2100"/>
            </a:br>
            <a:r>
              <a:rPr lang="en-US"/>
              <a:t>2. YZ → Y (using IR</a:t>
            </a:r>
            <a:r>
              <a:rPr lang="en-US" baseline="-25000"/>
              <a:t>1</a:t>
            </a:r>
            <a:r>
              <a:rPr lang="en-US"/>
              <a:t> Rule)</a:t>
            </a:r>
            <a:r>
              <a:rPr lang="en-US" sz="2100"/>
              <a:t/>
            </a:r>
            <a:br>
              <a:rPr lang="en-US" sz="2100"/>
            </a:br>
            <a:r>
              <a:rPr lang="en-US"/>
              <a:t>3. X → Y (using IR</a:t>
            </a:r>
            <a:r>
              <a:rPr lang="en-US" baseline="-25000"/>
              <a:t>3</a:t>
            </a:r>
            <a:r>
              <a:rPr lang="en-US"/>
              <a:t> on 1 and 2)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37693124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49535A-B230-2015-9796-7DDC325CD154}"/>
              </a:ext>
            </a:extLst>
          </p:cNvPr>
          <p:cNvSpPr txBox="1">
            <a:spLocks/>
          </p:cNvSpPr>
          <p:nvPr/>
        </p:nvSpPr>
        <p:spPr>
          <a:xfrm>
            <a:off x="1632858" y="744085"/>
            <a:ext cx="78867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Pseudo-Transitive Rule (P.R)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CCD8460-D841-AA13-CDE2-82B53CEE7FF0}"/>
              </a:ext>
            </a:extLst>
          </p:cNvPr>
          <p:cNvSpPr txBox="1">
            <a:spLocks/>
          </p:cNvSpPr>
          <p:nvPr/>
        </p:nvSpPr>
        <p:spPr>
          <a:xfrm>
            <a:off x="1632858" y="2069646"/>
            <a:ext cx="7886700" cy="3492061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In Pseudo transitive Rule, if X determines Y and YZ determines W, then XZ determines W.</a:t>
            </a:r>
          </a:p>
          <a:p>
            <a:r>
              <a:rPr lang="en-US"/>
              <a:t>You can call it a substitution rule</a:t>
            </a:r>
          </a:p>
          <a:p>
            <a:r>
              <a:rPr lang="en-US"/>
              <a:t>If X   →   Y and YZ   →   W then XZ   →   W </a:t>
            </a:r>
          </a:p>
          <a:p>
            <a:endParaRPr lang="en-US"/>
          </a:p>
          <a:p>
            <a:r>
              <a:rPr lang="en-US">
                <a:solidFill>
                  <a:srgbClr val="FF0000"/>
                </a:solidFill>
              </a:rPr>
              <a:t>Proof:</a:t>
            </a:r>
          </a:p>
          <a:p>
            <a:pPr marL="342900" lvl="1" indent="0">
              <a:buFont typeface="Calibri" pitchFamily="34" charset="0"/>
              <a:buNone/>
            </a:pPr>
            <a:r>
              <a:rPr lang="en-US"/>
              <a:t>1. X → Y (given)</a:t>
            </a:r>
            <a:br>
              <a:rPr lang="en-US"/>
            </a:br>
            <a:r>
              <a:rPr lang="en-US"/>
              <a:t>2. WY → Z (given)</a:t>
            </a:r>
            <a:br>
              <a:rPr lang="en-US"/>
            </a:br>
            <a:r>
              <a:rPr lang="en-US"/>
              <a:t>3. WX → WY (using IR</a:t>
            </a:r>
            <a:r>
              <a:rPr lang="en-US" baseline="-25000"/>
              <a:t>2</a:t>
            </a:r>
            <a:r>
              <a:rPr lang="en-US"/>
              <a:t> on 1 by augmenting with W)</a:t>
            </a:r>
            <a:br>
              <a:rPr lang="en-US"/>
            </a:br>
            <a:r>
              <a:rPr lang="en-US"/>
              <a:t>4. WX → Z (using IR</a:t>
            </a:r>
            <a:r>
              <a:rPr lang="en-US" baseline="-25000"/>
              <a:t>3</a:t>
            </a:r>
            <a:r>
              <a:rPr lang="en-US"/>
              <a:t> on 3 and 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458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738FAAFC-7B17-FA8D-953F-5DFF8BC51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  <a:endParaRPr lang="ar-JO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665ABD1A-724A-C2E2-2375-A38F31DD7C8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en-US" sz="1600" b="1" dirty="0"/>
              <a:t>Basic Definitions</a:t>
            </a:r>
          </a:p>
          <a:p>
            <a:r>
              <a:rPr lang="en-US" altLang="en-US" sz="1600" b="1" dirty="0"/>
              <a:t>Design Guidelines for Relation Schemas</a:t>
            </a:r>
          </a:p>
          <a:p>
            <a:r>
              <a:rPr lang="en-US" altLang="en-US" sz="1600" b="1" dirty="0"/>
              <a:t>Functional Dependencies</a:t>
            </a:r>
          </a:p>
          <a:p>
            <a:r>
              <a:rPr lang="en-US" altLang="en-US" sz="1600" b="1" dirty="0"/>
              <a:t>Diagrammatic Representation of FDs</a:t>
            </a:r>
          </a:p>
          <a:p>
            <a:r>
              <a:rPr lang="en-US" sz="1600" b="1" dirty="0"/>
              <a:t>Inference Rule (IR)</a:t>
            </a:r>
          </a:p>
          <a:p>
            <a:pPr lvl="1"/>
            <a:r>
              <a:rPr lang="en-US" sz="1600" b="1" dirty="0"/>
              <a:t>Reflexive Rule (R.R)</a:t>
            </a:r>
          </a:p>
          <a:p>
            <a:pPr lvl="1"/>
            <a:r>
              <a:rPr lang="en-US" sz="1600" b="1" dirty="0"/>
              <a:t>Augmentation Rule (A.R)</a:t>
            </a:r>
          </a:p>
          <a:p>
            <a:pPr lvl="1"/>
            <a:r>
              <a:rPr lang="en-US" sz="1600" b="1" dirty="0"/>
              <a:t>Transitive Rule (T.R)</a:t>
            </a:r>
          </a:p>
          <a:p>
            <a:pPr lvl="1"/>
            <a:r>
              <a:rPr lang="en-US" sz="1600" b="1" dirty="0"/>
              <a:t>Union Rule (U.R)</a:t>
            </a:r>
          </a:p>
          <a:p>
            <a:pPr lvl="1"/>
            <a:r>
              <a:rPr lang="en-US" sz="1600" b="1" dirty="0"/>
              <a:t>Decomposition Rule(D.R)</a:t>
            </a:r>
          </a:p>
          <a:p>
            <a:pPr lvl="1"/>
            <a:r>
              <a:rPr lang="en-US" sz="1600" b="1" dirty="0"/>
              <a:t>Pseudo-Transitive Rule (P.R)</a:t>
            </a:r>
          </a:p>
          <a:p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71D5533C-271F-73DC-04A8-D2AAEF26DC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</a:pPr>
            <a:r>
              <a:rPr lang="en-US" altLang="en-US" sz="1600" b="1" dirty="0"/>
              <a:t>Normalization of data</a:t>
            </a:r>
          </a:p>
          <a:p>
            <a:pPr>
              <a:lnSpc>
                <a:spcPct val="170000"/>
              </a:lnSpc>
            </a:pPr>
            <a:r>
              <a:rPr lang="en-US" sz="1600" b="1" dirty="0"/>
              <a:t>Process of Normalization</a:t>
            </a:r>
          </a:p>
          <a:p>
            <a:pPr lvl="1" algn="just">
              <a:lnSpc>
                <a:spcPct val="170000"/>
              </a:lnSpc>
              <a:defRPr/>
            </a:pPr>
            <a:r>
              <a:rPr lang="en-US" altLang="en-US" sz="1600" b="1" dirty="0"/>
              <a:t>First Normal Form (1NF)</a:t>
            </a:r>
          </a:p>
          <a:p>
            <a:pPr lvl="1" algn="just">
              <a:lnSpc>
                <a:spcPct val="170000"/>
              </a:lnSpc>
              <a:defRPr/>
            </a:pPr>
            <a:r>
              <a:rPr lang="en-US" altLang="en-US" sz="1600" b="1" dirty="0"/>
              <a:t>Second Normal Form (2NF)</a:t>
            </a:r>
          </a:p>
          <a:p>
            <a:pPr lvl="1" algn="just">
              <a:lnSpc>
                <a:spcPct val="170000"/>
              </a:lnSpc>
              <a:defRPr/>
            </a:pPr>
            <a:r>
              <a:rPr lang="en-US" altLang="en-US" sz="1600" b="1" dirty="0"/>
              <a:t>Third Normal Form (3NF)</a:t>
            </a:r>
          </a:p>
          <a:p>
            <a:pPr lvl="1" algn="just">
              <a:lnSpc>
                <a:spcPct val="170000"/>
              </a:lnSpc>
              <a:defRPr/>
            </a:pPr>
            <a:r>
              <a:rPr lang="en-US" altLang="en-US" sz="1600" b="1" dirty="0"/>
              <a:t>Boyce-Codd Normal Form (BCNF)</a:t>
            </a:r>
          </a:p>
          <a:p>
            <a:pPr lvl="1" algn="just">
              <a:lnSpc>
                <a:spcPct val="170000"/>
              </a:lnSpc>
              <a:defRPr/>
            </a:pPr>
            <a:r>
              <a:rPr lang="en-US" altLang="en-US" sz="1600" b="1" dirty="0"/>
              <a:t>Normal Forms 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4214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10D02F-3F53-9976-49FA-9AD70C210419}"/>
              </a:ext>
            </a:extLst>
          </p:cNvPr>
          <p:cNvSpPr txBox="1">
            <a:spLocks/>
          </p:cNvSpPr>
          <p:nvPr/>
        </p:nvSpPr>
        <p:spPr>
          <a:xfrm>
            <a:off x="1775732" y="637951"/>
            <a:ext cx="7886700" cy="147533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Inference Rule</a:t>
            </a:r>
            <a:br>
              <a:rPr lang="en-US"/>
            </a:br>
            <a:r>
              <a:rPr lang="en-US"/>
              <a:t>Example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63273D-9C51-DE2C-75F3-3CEE3767E057}"/>
              </a:ext>
            </a:extLst>
          </p:cNvPr>
          <p:cNvSpPr txBox="1">
            <a:spLocks/>
          </p:cNvSpPr>
          <p:nvPr/>
        </p:nvSpPr>
        <p:spPr>
          <a:xfrm>
            <a:off x="1775732" y="2270938"/>
            <a:ext cx="7886700" cy="3279227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Suppose a relation called R that contain several attributes: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Also, assume that the functional dependencies for this relation are: </a:t>
            </a:r>
          </a:p>
          <a:p>
            <a:r>
              <a:rPr lang="en-US"/>
              <a:t> </a:t>
            </a:r>
          </a:p>
          <a:p>
            <a:r>
              <a:rPr lang="en-US"/>
              <a:t>F = {O</a:t>
            </a:r>
            <a:r>
              <a:rPr lang="en-US">
                <a:sym typeface="Wingdings" panose="05000000000000000000" pitchFamily="2" charset="2"/>
              </a:rPr>
              <a:t>U</a:t>
            </a:r>
            <a:r>
              <a:rPr lang="en-US"/>
              <a:t>D,U</a:t>
            </a:r>
            <a:r>
              <a:rPr lang="en-US">
                <a:sym typeface="Wingdings" panose="05000000000000000000" pitchFamily="2" charset="2"/>
              </a:rPr>
              <a:t></a:t>
            </a:r>
            <a:r>
              <a:rPr lang="en-US"/>
              <a:t>A,A</a:t>
            </a:r>
            <a:r>
              <a:rPr lang="en-US">
                <a:sym typeface="Wingdings" panose="05000000000000000000" pitchFamily="2" charset="2"/>
              </a:rPr>
              <a:t></a:t>
            </a:r>
            <a:r>
              <a:rPr lang="en-US"/>
              <a:t>DT,D</a:t>
            </a:r>
            <a:r>
              <a:rPr lang="en-US">
                <a:sym typeface="Wingdings" panose="05000000000000000000" pitchFamily="2" charset="2"/>
              </a:rPr>
              <a:t></a:t>
            </a:r>
            <a:r>
              <a:rPr lang="en-US"/>
              <a:t>A}</a:t>
            </a:r>
          </a:p>
          <a:p>
            <a:r>
              <a:rPr lang="en-US"/>
              <a:t>FIND THE F CLOUSER (</a:t>
            </a:r>
            <a:r>
              <a:rPr lang="en-US" altLang="en-US" sz="2400">
                <a:solidFill>
                  <a:srgbClr val="3333CC"/>
                </a:solidFill>
                <a:latin typeface="Times New Roman"/>
              </a:rPr>
              <a:t>F</a:t>
            </a:r>
            <a:r>
              <a:rPr lang="en-US" altLang="en-US" sz="2400" baseline="30000">
                <a:solidFill>
                  <a:srgbClr val="3333CC"/>
                </a:solidFill>
                <a:latin typeface="Times New Roman"/>
              </a:rPr>
              <a:t>+</a:t>
            </a:r>
            <a:r>
              <a:rPr lang="en-US" altLang="en-US" sz="2400">
                <a:solidFill>
                  <a:srgbClr val="3333CC"/>
                </a:solidFill>
                <a:latin typeface="Times New Roman"/>
              </a:rPr>
              <a:t> </a:t>
            </a:r>
            <a:r>
              <a:rPr lang="en-US"/>
              <a:t>)?</a:t>
            </a:r>
          </a:p>
          <a:p>
            <a:pPr marL="0" indent="0">
              <a:buFont typeface="Calibri" panose="020F0502020204030204" pitchFamily="34" charset="0"/>
              <a:buNone/>
            </a:pPr>
            <a:endParaRPr lang="en-US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C95C3786-C720-707B-6601-54A2672C00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801048"/>
              </p:ext>
            </p:extLst>
          </p:nvPr>
        </p:nvGraphicFramePr>
        <p:xfrm>
          <a:off x="2397813" y="2785070"/>
          <a:ext cx="5080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xmlns="" val="16478445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65272326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79041407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61971926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5000217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101816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679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D4B509-4F35-5F29-0D60-5803A293C75F}"/>
              </a:ext>
            </a:extLst>
          </p:cNvPr>
          <p:cNvSpPr txBox="1">
            <a:spLocks/>
          </p:cNvSpPr>
          <p:nvPr/>
        </p:nvSpPr>
        <p:spPr>
          <a:xfrm>
            <a:off x="1608364" y="980850"/>
            <a:ext cx="7886700" cy="114951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/>
              <a:t>Normalization of data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929A020-2188-941B-B388-3BC598F8E2AE}"/>
              </a:ext>
            </a:extLst>
          </p:cNvPr>
          <p:cNvSpPr txBox="1">
            <a:spLocks/>
          </p:cNvSpPr>
          <p:nvPr/>
        </p:nvSpPr>
        <p:spPr>
          <a:xfrm>
            <a:off x="1608364" y="2424651"/>
            <a:ext cx="7886700" cy="3394841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70000"/>
              </a:lnSpc>
              <a:defRPr/>
            </a:pPr>
            <a:r>
              <a:rPr lang="en-US" altLang="en-US" sz="2400"/>
              <a:t>Normalization of data considered as testing phase:</a:t>
            </a:r>
          </a:p>
          <a:p>
            <a:pPr lvl="1" algn="just">
              <a:lnSpc>
                <a:spcPct val="70000"/>
              </a:lnSpc>
              <a:defRPr/>
            </a:pPr>
            <a:r>
              <a:rPr lang="en-US" altLang="en-US" sz="2400"/>
              <a:t>First we populate the schema with data (real or fake).</a:t>
            </a:r>
          </a:p>
          <a:p>
            <a:pPr lvl="1" algn="just">
              <a:lnSpc>
                <a:spcPct val="70000"/>
              </a:lnSpc>
              <a:defRPr/>
            </a:pPr>
            <a:r>
              <a:rPr lang="en-US" altLang="en-US" sz="2400"/>
              <a:t>Then, see if it produce anomalies, Or</a:t>
            </a:r>
          </a:p>
          <a:p>
            <a:pPr lvl="1" algn="just">
              <a:lnSpc>
                <a:spcPct val="70000"/>
              </a:lnSpc>
              <a:defRPr/>
            </a:pPr>
            <a:r>
              <a:rPr lang="en-US" altLang="en-US" sz="2400"/>
              <a:t>See if it produce wrong tuples when join.</a:t>
            </a:r>
          </a:p>
          <a:p>
            <a:pPr lvl="1" algn="just">
              <a:lnSpc>
                <a:spcPct val="70000"/>
              </a:lnSpc>
              <a:defRPr/>
            </a:pPr>
            <a:r>
              <a:rPr lang="en-US" altLang="en-US" sz="2400"/>
              <a:t>If any wrong information pop up then we do normalization (decomposition) for the Relations(tables).</a:t>
            </a:r>
          </a:p>
          <a:p>
            <a:pPr lvl="1" algn="just">
              <a:lnSpc>
                <a:spcPct val="70000"/>
              </a:lnSpc>
              <a:defRPr/>
            </a:pPr>
            <a:r>
              <a:rPr lang="en-US" altLang="en-US" sz="2400"/>
              <a:t>We normalize data for several reasons.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02740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2C4636-732B-5C47-FBEC-87B80E3A0BE7}"/>
              </a:ext>
            </a:extLst>
          </p:cNvPr>
          <p:cNvSpPr txBox="1">
            <a:spLocks/>
          </p:cNvSpPr>
          <p:nvPr/>
        </p:nvSpPr>
        <p:spPr>
          <a:xfrm>
            <a:off x="1828800" y="670607"/>
            <a:ext cx="78867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Process of Normalization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CE8E63-01B5-D021-266B-EEEC395FDCC4}"/>
              </a:ext>
            </a:extLst>
          </p:cNvPr>
          <p:cNvSpPr txBox="1">
            <a:spLocks/>
          </p:cNvSpPr>
          <p:nvPr/>
        </p:nvSpPr>
        <p:spPr>
          <a:xfrm>
            <a:off x="1828800" y="1851651"/>
            <a:ext cx="7886700" cy="3349680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457200" algn="just">
              <a:lnSpc>
                <a:spcPct val="70000"/>
              </a:lnSpc>
              <a:buFont typeface="+mj-lt"/>
              <a:buAutoNum type="arabicPeriod"/>
              <a:defRPr/>
            </a:pPr>
            <a:endParaRPr lang="en-US" altLang="en-US" sz="2000"/>
          </a:p>
          <a:p>
            <a:pPr marL="800100" lvl="1" indent="-457200" algn="just">
              <a:lnSpc>
                <a:spcPct val="70000"/>
              </a:lnSpc>
              <a:buFont typeface="+mj-lt"/>
              <a:buAutoNum type="arabicPeriod"/>
              <a:defRPr/>
            </a:pPr>
            <a:r>
              <a:rPr lang="en-US" altLang="en-US" sz="2000"/>
              <a:t>First Normal Form (1NF)</a:t>
            </a:r>
          </a:p>
          <a:p>
            <a:pPr marL="800100" lvl="1" indent="-457200" algn="just">
              <a:lnSpc>
                <a:spcPct val="70000"/>
              </a:lnSpc>
              <a:buFont typeface="+mj-lt"/>
              <a:buAutoNum type="arabicPeriod"/>
              <a:defRPr/>
            </a:pPr>
            <a:r>
              <a:rPr lang="en-US" altLang="en-US" sz="2000"/>
              <a:t>Second Normal Form (2NF)</a:t>
            </a:r>
          </a:p>
          <a:p>
            <a:pPr marL="800100" lvl="1" indent="-457200" algn="just">
              <a:lnSpc>
                <a:spcPct val="70000"/>
              </a:lnSpc>
              <a:buFont typeface="+mj-lt"/>
              <a:buAutoNum type="arabicPeriod"/>
              <a:defRPr/>
            </a:pPr>
            <a:r>
              <a:rPr lang="en-US" altLang="en-US" sz="2000"/>
              <a:t>Third Normal Form (3NF)</a:t>
            </a:r>
          </a:p>
          <a:p>
            <a:pPr marL="800100" lvl="1" indent="-457200" algn="just">
              <a:lnSpc>
                <a:spcPct val="70000"/>
              </a:lnSpc>
              <a:buFont typeface="+mj-lt"/>
              <a:buAutoNum type="arabicPeriod"/>
              <a:defRPr/>
            </a:pPr>
            <a:r>
              <a:rPr lang="en-US" altLang="en-US" sz="2000"/>
              <a:t>Boyce-Codd Normal Form (BCNF) (a stronger definition of 3NF)</a:t>
            </a:r>
          </a:p>
          <a:p>
            <a:pPr marL="800100" lvl="1" indent="-457200" algn="just">
              <a:lnSpc>
                <a:spcPct val="70000"/>
              </a:lnSpc>
              <a:buFont typeface="+mj-lt"/>
              <a:buAutoNum type="arabicPeriod"/>
              <a:defRPr/>
            </a:pPr>
            <a:endParaRPr lang="en-US" altLang="en-US" sz="3200"/>
          </a:p>
          <a:p>
            <a:pPr marL="0" indent="0" algn="ctr">
              <a:lnSpc>
                <a:spcPct val="70000"/>
              </a:lnSpc>
              <a:buFont typeface="Calibri" panose="020F0502020204030204" pitchFamily="34" charset="0"/>
              <a:buNone/>
              <a:defRPr/>
            </a:pPr>
            <a:r>
              <a:rPr lang="en-US" altLang="en-US" sz="3600" b="1" u="sng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the above normal forms are based on functional dependencies.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202735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E681AA-38B4-E181-8BF4-35276B826498}"/>
              </a:ext>
            </a:extLst>
          </p:cNvPr>
          <p:cNvSpPr txBox="1">
            <a:spLocks/>
          </p:cNvSpPr>
          <p:nvPr/>
        </p:nvSpPr>
        <p:spPr>
          <a:xfrm>
            <a:off x="1767567" y="588964"/>
            <a:ext cx="78867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/>
              <a:t>1NF (First Normal Form)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8CF78D8-4264-04D0-2B88-164E03765078}"/>
              </a:ext>
            </a:extLst>
          </p:cNvPr>
          <p:cNvSpPr txBox="1">
            <a:spLocks/>
          </p:cNvSpPr>
          <p:nvPr/>
        </p:nvSpPr>
        <p:spPr>
          <a:xfrm>
            <a:off x="1767567" y="1914526"/>
            <a:ext cx="7886700" cy="3205162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en-US">
                <a:solidFill>
                  <a:schemeClr val="accent2"/>
                </a:solidFill>
              </a:rPr>
              <a:t>A relation schema R is in 1NF if every attribute of R takes only single and atomic values.</a:t>
            </a:r>
            <a:r>
              <a:rPr lang="en-US" altLang="en-US"/>
              <a:t> </a:t>
            </a:r>
          </a:p>
          <a:p>
            <a:pPr>
              <a:defRPr/>
            </a:pPr>
            <a:endParaRPr lang="en-US" altLang="en-US"/>
          </a:p>
          <a:p>
            <a:pPr>
              <a:defRPr/>
            </a:pPr>
            <a:r>
              <a:rPr lang="en-US" altLang="en-US"/>
              <a:t>Domains of attributes must include only </a:t>
            </a:r>
            <a:r>
              <a:rPr lang="en-US" altLang="en-US">
                <a:solidFill>
                  <a:schemeClr val="accent1"/>
                </a:solidFill>
              </a:rPr>
              <a:t>atomic values</a:t>
            </a:r>
            <a:r>
              <a:rPr lang="en-US" altLang="en-US"/>
              <a:t> and that the value of any attribute in a tuple must be a </a:t>
            </a:r>
            <a:r>
              <a:rPr lang="en-US" altLang="en-US">
                <a:solidFill>
                  <a:schemeClr val="accent1"/>
                </a:solidFill>
              </a:rPr>
              <a:t>single value</a:t>
            </a:r>
            <a:r>
              <a:rPr lang="en-US" altLang="en-US"/>
              <a:t> from the domain of that attribute. </a:t>
            </a:r>
          </a:p>
          <a:p>
            <a:pPr>
              <a:defRPr/>
            </a:pPr>
            <a:endParaRPr lang="en-US" altLang="en-US"/>
          </a:p>
          <a:p>
            <a:pPr>
              <a:defRPr/>
            </a:pPr>
            <a:r>
              <a:rPr lang="en-US" altLang="en-US"/>
              <a:t>In other words, </a:t>
            </a:r>
            <a:r>
              <a:rPr lang="en-US" altLang="en-US">
                <a:solidFill>
                  <a:schemeClr val="accent1"/>
                </a:solidFill>
              </a:rPr>
              <a:t>multivalued</a:t>
            </a:r>
            <a:r>
              <a:rPr lang="en-US" altLang="en-US"/>
              <a:t> and </a:t>
            </a:r>
            <a:r>
              <a:rPr lang="en-US" altLang="en-US">
                <a:solidFill>
                  <a:schemeClr val="accent1"/>
                </a:solidFill>
              </a:rPr>
              <a:t>composite attributes</a:t>
            </a:r>
            <a:r>
              <a:rPr lang="en-US" altLang="en-US"/>
              <a:t> are disallowed.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3472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33B0E2-962C-43F5-BC48-00EF98C64638}"/>
              </a:ext>
            </a:extLst>
          </p:cNvPr>
          <p:cNvSpPr txBox="1">
            <a:spLocks/>
          </p:cNvSpPr>
          <p:nvPr/>
        </p:nvSpPr>
        <p:spPr>
          <a:xfrm>
            <a:off x="473527" y="155445"/>
            <a:ext cx="7886700" cy="529402"/>
          </a:xfrm>
          <a:prstGeom prst="rect">
            <a:avLst/>
          </a:prstGeom>
        </p:spPr>
        <p:txBody>
          <a:bodyPr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/>
              <a:t>1NF Example</a:t>
            </a:r>
            <a:endParaRPr lang="en-US" dirty="0"/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xmlns="" id="{50C85145-9232-1C6B-F0C3-A4ED029589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7271723"/>
              </p:ext>
            </p:extLst>
          </p:nvPr>
        </p:nvGraphicFramePr>
        <p:xfrm>
          <a:off x="4884778" y="494789"/>
          <a:ext cx="6833695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424">
                  <a:extLst>
                    <a:ext uri="{9D8B030D-6E8A-4147-A177-3AD203B41FA5}">
                      <a16:colId xmlns:a16="http://schemas.microsoft.com/office/drawing/2014/main" xmlns="" val="1460044833"/>
                    </a:ext>
                  </a:extLst>
                </a:gridCol>
                <a:gridCol w="1654537">
                  <a:extLst>
                    <a:ext uri="{9D8B030D-6E8A-4147-A177-3AD203B41FA5}">
                      <a16:colId xmlns:a16="http://schemas.microsoft.com/office/drawing/2014/main" xmlns="" val="2079577778"/>
                    </a:ext>
                  </a:extLst>
                </a:gridCol>
                <a:gridCol w="1116418">
                  <a:extLst>
                    <a:ext uri="{9D8B030D-6E8A-4147-A177-3AD203B41FA5}">
                      <a16:colId xmlns:a16="http://schemas.microsoft.com/office/drawing/2014/main" xmlns="" val="116062182"/>
                    </a:ext>
                  </a:extLst>
                </a:gridCol>
                <a:gridCol w="2354316">
                  <a:extLst>
                    <a:ext uri="{9D8B030D-6E8A-4147-A177-3AD203B41FA5}">
                      <a16:colId xmlns:a16="http://schemas.microsoft.com/office/drawing/2014/main" xmlns="" val="547179438"/>
                    </a:ext>
                  </a:extLst>
                </a:gridCol>
              </a:tblGrid>
              <a:tr h="118871">
                <a:tc>
                  <a:txBody>
                    <a:bodyPr/>
                    <a:lstStyle/>
                    <a:p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Major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Course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3008185"/>
                  </a:ext>
                </a:extLst>
              </a:tr>
              <a:tr h="118871"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20181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ALI Mohammad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Database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36200160"/>
                  </a:ext>
                </a:extLst>
              </a:tr>
              <a:tr h="1188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5598252"/>
                  </a:ext>
                </a:extLst>
              </a:tr>
              <a:tr h="1188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Web Design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0800707"/>
                  </a:ext>
                </a:extLst>
              </a:tr>
              <a:tr h="118871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20182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Mohammad ALI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Introduction to 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06670255"/>
                  </a:ext>
                </a:extLst>
              </a:tr>
              <a:tr h="15450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Windows</a:t>
                      </a:r>
                      <a:r>
                        <a:rPr lang="en-US" baseline="0" dirty="0"/>
                        <a:t> Programming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86021320"/>
                  </a:ext>
                </a:extLst>
              </a:tr>
            </a:tbl>
          </a:graphicData>
        </a:graphic>
      </p:graphicFrame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4969D7B3-8F31-65C1-4BD4-00DD0058FF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9379044"/>
              </p:ext>
            </p:extLst>
          </p:nvPr>
        </p:nvGraphicFramePr>
        <p:xfrm>
          <a:off x="202560" y="3164970"/>
          <a:ext cx="6833696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5416">
                  <a:extLst>
                    <a:ext uri="{9D8B030D-6E8A-4147-A177-3AD203B41FA5}">
                      <a16:colId xmlns:a16="http://schemas.microsoft.com/office/drawing/2014/main" xmlns="" val="1460044833"/>
                    </a:ext>
                  </a:extLst>
                </a:gridCol>
                <a:gridCol w="1332033">
                  <a:extLst>
                    <a:ext uri="{9D8B030D-6E8A-4147-A177-3AD203B41FA5}">
                      <a16:colId xmlns:a16="http://schemas.microsoft.com/office/drawing/2014/main" xmlns="" val="2329505030"/>
                    </a:ext>
                  </a:extLst>
                </a:gridCol>
                <a:gridCol w="1332033">
                  <a:extLst>
                    <a:ext uri="{9D8B030D-6E8A-4147-A177-3AD203B41FA5}">
                      <a16:colId xmlns:a16="http://schemas.microsoft.com/office/drawing/2014/main" xmlns="" val="2079577778"/>
                    </a:ext>
                  </a:extLst>
                </a:gridCol>
                <a:gridCol w="898804">
                  <a:extLst>
                    <a:ext uri="{9D8B030D-6E8A-4147-A177-3AD203B41FA5}">
                      <a16:colId xmlns:a16="http://schemas.microsoft.com/office/drawing/2014/main" xmlns="" val="116062182"/>
                    </a:ext>
                  </a:extLst>
                </a:gridCol>
                <a:gridCol w="1895410">
                  <a:extLst>
                    <a:ext uri="{9D8B030D-6E8A-4147-A177-3AD203B41FA5}">
                      <a16:colId xmlns:a16="http://schemas.microsoft.com/office/drawing/2014/main" xmlns="" val="547179438"/>
                    </a:ext>
                  </a:extLst>
                </a:gridCol>
              </a:tblGrid>
              <a:tr h="244664">
                <a:tc>
                  <a:txBody>
                    <a:bodyPr/>
                    <a:lstStyle/>
                    <a:p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Fname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Major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Course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3008185"/>
                  </a:ext>
                </a:extLst>
              </a:tr>
              <a:tr h="244664">
                <a:tc>
                  <a:txBody>
                    <a:bodyPr/>
                    <a:lstStyle/>
                    <a:p>
                      <a:r>
                        <a:rPr lang="en-US" dirty="0"/>
                        <a:t>20181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Mohammad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Database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36200160"/>
                  </a:ext>
                </a:extLst>
              </a:tr>
              <a:tr h="244664">
                <a:tc>
                  <a:txBody>
                    <a:bodyPr/>
                    <a:lstStyle/>
                    <a:p>
                      <a:r>
                        <a:rPr lang="en-US" dirty="0"/>
                        <a:t>20181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Mohammad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5598252"/>
                  </a:ext>
                </a:extLst>
              </a:tr>
              <a:tr h="244664">
                <a:tc>
                  <a:txBody>
                    <a:bodyPr/>
                    <a:lstStyle/>
                    <a:p>
                      <a:r>
                        <a:rPr lang="en-US" dirty="0"/>
                        <a:t>20181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Mohammad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Web Design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0800707"/>
                  </a:ext>
                </a:extLst>
              </a:tr>
              <a:tr h="244664">
                <a:tc>
                  <a:txBody>
                    <a:bodyPr/>
                    <a:lstStyle/>
                    <a:p>
                      <a:r>
                        <a:rPr lang="en-US" dirty="0"/>
                        <a:t>20182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Mohammad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Introduction to 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06670255"/>
                  </a:ext>
                </a:extLst>
              </a:tr>
              <a:tr h="248164">
                <a:tc>
                  <a:txBody>
                    <a:bodyPr/>
                    <a:lstStyle/>
                    <a:p>
                      <a:r>
                        <a:rPr lang="en-US" dirty="0"/>
                        <a:t>20182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Mohammad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Windows</a:t>
                      </a:r>
                      <a:r>
                        <a:rPr lang="en-US" baseline="0" dirty="0"/>
                        <a:t> Programming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86021320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5228FD8-2B3C-9AA8-585D-A55D756D28F4}"/>
              </a:ext>
            </a:extLst>
          </p:cNvPr>
          <p:cNvSpPr/>
          <p:nvPr/>
        </p:nvSpPr>
        <p:spPr>
          <a:xfrm>
            <a:off x="4777921" y="65228"/>
            <a:ext cx="39171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2"/>
                </a:solidFill>
              </a:rPr>
              <a:t>Un-Normalized Form (UNF)</a:t>
            </a:r>
            <a:endParaRPr lang="en-US" sz="24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A149CAF-7B4D-449A-6DBC-C0FE187CE28D}"/>
              </a:ext>
            </a:extLst>
          </p:cNvPr>
          <p:cNvSpPr/>
          <p:nvPr/>
        </p:nvSpPr>
        <p:spPr>
          <a:xfrm>
            <a:off x="232679" y="2732836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2"/>
                </a:solidFill>
              </a:rPr>
              <a:t>1NF </a:t>
            </a:r>
            <a:r>
              <a:rPr lang="en-US" sz="2400" b="1" dirty="0">
                <a:solidFill>
                  <a:schemeClr val="accent2"/>
                </a:solidFill>
                <a:sym typeface="Wingdings 2" panose="05020102010507070707" pitchFamily="18" charset="2"/>
              </a:rPr>
              <a:t>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155373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6754D7-1DFB-DE59-A6D9-69D99C9A3256}"/>
              </a:ext>
            </a:extLst>
          </p:cNvPr>
          <p:cNvSpPr txBox="1">
            <a:spLocks/>
          </p:cNvSpPr>
          <p:nvPr/>
        </p:nvSpPr>
        <p:spPr>
          <a:xfrm>
            <a:off x="1462017" y="217089"/>
            <a:ext cx="7886700" cy="65552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/>
              <a:t>2NF Example</a:t>
            </a:r>
            <a:endParaRPr lang="en-US" dirty="0"/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xmlns="" id="{B4F755E4-4A83-BB68-E15D-975262F2AC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0725601"/>
              </p:ext>
            </p:extLst>
          </p:nvPr>
        </p:nvGraphicFramePr>
        <p:xfrm>
          <a:off x="2579585" y="1178615"/>
          <a:ext cx="52151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020">
                  <a:extLst>
                    <a:ext uri="{9D8B030D-6E8A-4147-A177-3AD203B41FA5}">
                      <a16:colId xmlns:a16="http://schemas.microsoft.com/office/drawing/2014/main" xmlns="" val="2791016592"/>
                    </a:ext>
                  </a:extLst>
                </a:gridCol>
                <a:gridCol w="1043020">
                  <a:extLst>
                    <a:ext uri="{9D8B030D-6E8A-4147-A177-3AD203B41FA5}">
                      <a16:colId xmlns:a16="http://schemas.microsoft.com/office/drawing/2014/main" xmlns="" val="1400332696"/>
                    </a:ext>
                  </a:extLst>
                </a:gridCol>
                <a:gridCol w="1043020">
                  <a:extLst>
                    <a:ext uri="{9D8B030D-6E8A-4147-A177-3AD203B41FA5}">
                      <a16:colId xmlns:a16="http://schemas.microsoft.com/office/drawing/2014/main" xmlns="" val="2196494945"/>
                    </a:ext>
                  </a:extLst>
                </a:gridCol>
                <a:gridCol w="1043020">
                  <a:extLst>
                    <a:ext uri="{9D8B030D-6E8A-4147-A177-3AD203B41FA5}">
                      <a16:colId xmlns:a16="http://schemas.microsoft.com/office/drawing/2014/main" xmlns="" val="313677780"/>
                    </a:ext>
                  </a:extLst>
                </a:gridCol>
                <a:gridCol w="1043020">
                  <a:extLst>
                    <a:ext uri="{9D8B030D-6E8A-4147-A177-3AD203B41FA5}">
                      <a16:colId xmlns:a16="http://schemas.microsoft.com/office/drawing/2014/main" xmlns="" val="16861525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u="sng" dirty="0"/>
                        <a:t>stdNo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u="sng" dirty="0" err="1"/>
                        <a:t>CourseNo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StdName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1158295"/>
                  </a:ext>
                </a:extLst>
              </a:tr>
            </a:tbl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CE90B04D-72CE-7FED-04F2-E800B4A8C7B0}"/>
              </a:ext>
            </a:extLst>
          </p:cNvPr>
          <p:cNvCxnSpPr/>
          <p:nvPr/>
        </p:nvCxnSpPr>
        <p:spPr>
          <a:xfrm flipV="1">
            <a:off x="3022991" y="2103525"/>
            <a:ext cx="2164144" cy="2102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F993DBAE-2DFF-E4F9-3E79-DB97D7FD86FE}"/>
              </a:ext>
            </a:extLst>
          </p:cNvPr>
          <p:cNvCxnSpPr/>
          <p:nvPr/>
        </p:nvCxnSpPr>
        <p:spPr>
          <a:xfrm flipH="1" flipV="1">
            <a:off x="3022991" y="1732685"/>
            <a:ext cx="10510" cy="39186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D4D75296-1ECB-631A-A88E-8C5576A61512}"/>
              </a:ext>
            </a:extLst>
          </p:cNvPr>
          <p:cNvCxnSpPr/>
          <p:nvPr/>
        </p:nvCxnSpPr>
        <p:spPr>
          <a:xfrm flipH="1" flipV="1">
            <a:off x="4068771" y="1724365"/>
            <a:ext cx="10510" cy="39186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xmlns="" id="{9E687BA2-7CCB-9DC6-FCBF-54E319A120A9}"/>
              </a:ext>
            </a:extLst>
          </p:cNvPr>
          <p:cNvCxnSpPr/>
          <p:nvPr/>
        </p:nvCxnSpPr>
        <p:spPr>
          <a:xfrm flipV="1">
            <a:off x="5187135" y="1722175"/>
            <a:ext cx="0" cy="3813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1CD7B10F-38FD-73BA-C822-F29540D921F8}"/>
              </a:ext>
            </a:extLst>
          </p:cNvPr>
          <p:cNvCxnSpPr/>
          <p:nvPr/>
        </p:nvCxnSpPr>
        <p:spPr>
          <a:xfrm flipV="1">
            <a:off x="3033501" y="2657593"/>
            <a:ext cx="4225159" cy="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F2EF908B-C8CF-B06B-C679-CBA44B9F3D2D}"/>
              </a:ext>
            </a:extLst>
          </p:cNvPr>
          <p:cNvCxnSpPr/>
          <p:nvPr/>
        </p:nvCxnSpPr>
        <p:spPr>
          <a:xfrm flipH="1" flipV="1">
            <a:off x="3033501" y="2265733"/>
            <a:ext cx="10510" cy="39186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xmlns="" id="{F1D5C4C6-A545-684B-A707-4213388D21BF}"/>
              </a:ext>
            </a:extLst>
          </p:cNvPr>
          <p:cNvCxnSpPr/>
          <p:nvPr/>
        </p:nvCxnSpPr>
        <p:spPr>
          <a:xfrm flipV="1">
            <a:off x="7247163" y="2268710"/>
            <a:ext cx="10510" cy="40237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4B31566-F323-EE7D-11B2-A91530F9E4C1}"/>
              </a:ext>
            </a:extLst>
          </p:cNvPr>
          <p:cNvCxnSpPr/>
          <p:nvPr/>
        </p:nvCxnSpPr>
        <p:spPr>
          <a:xfrm flipV="1">
            <a:off x="4105063" y="3232685"/>
            <a:ext cx="2164144" cy="2102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CA50715D-B3E4-A8E9-3F65-A89714D392BD}"/>
              </a:ext>
            </a:extLst>
          </p:cNvPr>
          <p:cNvCxnSpPr/>
          <p:nvPr/>
        </p:nvCxnSpPr>
        <p:spPr>
          <a:xfrm flipH="1" flipV="1">
            <a:off x="4105063" y="2861845"/>
            <a:ext cx="10510" cy="39186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xmlns="" id="{AB14059B-B43C-0F06-F7ED-0ACA8175DCCE}"/>
              </a:ext>
            </a:extLst>
          </p:cNvPr>
          <p:cNvCxnSpPr/>
          <p:nvPr/>
        </p:nvCxnSpPr>
        <p:spPr>
          <a:xfrm flipV="1">
            <a:off x="6269207" y="2851335"/>
            <a:ext cx="0" cy="3813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D1B5060E-0492-16CD-2763-81E37D810FF1}"/>
              </a:ext>
            </a:extLst>
          </p:cNvPr>
          <p:cNvSpPr/>
          <p:nvPr/>
        </p:nvSpPr>
        <p:spPr>
          <a:xfrm>
            <a:off x="1832069" y="1755213"/>
            <a:ext cx="585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/>
              <a:t>FD1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5254AF60-8AD2-C0BA-B620-EC344CFBB412}"/>
              </a:ext>
            </a:extLst>
          </p:cNvPr>
          <p:cNvSpPr/>
          <p:nvPr/>
        </p:nvSpPr>
        <p:spPr>
          <a:xfrm>
            <a:off x="1832068" y="2351343"/>
            <a:ext cx="585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/>
              <a:t>FD2</a:t>
            </a: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89B5F2B9-2B7F-D715-751D-ED7DBEFDDC19}"/>
              </a:ext>
            </a:extLst>
          </p:cNvPr>
          <p:cNvSpPr/>
          <p:nvPr/>
        </p:nvSpPr>
        <p:spPr>
          <a:xfrm>
            <a:off x="1825187" y="2951993"/>
            <a:ext cx="585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/>
              <a:t>FD3</a:t>
            </a: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0399A54A-E6FB-0D15-8E7C-0A09E0B4BFF3}"/>
              </a:ext>
            </a:extLst>
          </p:cNvPr>
          <p:cNvSpPr/>
          <p:nvPr/>
        </p:nvSpPr>
        <p:spPr>
          <a:xfrm>
            <a:off x="975476" y="3457955"/>
            <a:ext cx="8584949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As you can see attribute (mark) fully dependent on the keys (stdNo, </a:t>
            </a:r>
            <a:r>
              <a:rPr lang="en-US" dirty="0" err="1"/>
              <a:t>CourseNo</a:t>
            </a:r>
            <a:r>
              <a:rPr lang="en-US" dirty="0"/>
              <a:t>) which is OK 2NF.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Attribute (</a:t>
            </a:r>
            <a:r>
              <a:rPr lang="en-US" dirty="0" err="1"/>
              <a:t>Cname</a:t>
            </a:r>
            <a:r>
              <a:rPr lang="en-US" dirty="0"/>
              <a:t>) is partially dependent on the (stdNo, </a:t>
            </a:r>
            <a:r>
              <a:rPr lang="en-US" dirty="0" err="1"/>
              <a:t>CourseNo</a:t>
            </a:r>
            <a:r>
              <a:rPr lang="en-US" dirty="0"/>
              <a:t>) and that is not OK with 2NF.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Attribute (</a:t>
            </a:r>
            <a:r>
              <a:rPr lang="en-US" dirty="0" err="1"/>
              <a:t>stdName</a:t>
            </a:r>
            <a:r>
              <a:rPr lang="en-US" dirty="0"/>
              <a:t>) is partially dependent on the (stdNo, </a:t>
            </a:r>
            <a:r>
              <a:rPr lang="en-US" dirty="0" err="1"/>
              <a:t>CourseNo</a:t>
            </a:r>
            <a:r>
              <a:rPr lang="en-US" dirty="0"/>
              <a:t>) and that is not OK with 2NF.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algn="ctr"/>
            <a:r>
              <a:rPr lang="en-US" sz="3200" b="1" dirty="0">
                <a:solidFill>
                  <a:srgbClr val="FF0000"/>
                </a:solidFill>
              </a:rPr>
              <a:t>So, The Solution …..????!!!!!!!!!!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3251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D47CD0-3FFE-D8EC-C2C5-3F350485BAE2}"/>
              </a:ext>
            </a:extLst>
          </p:cNvPr>
          <p:cNvSpPr txBox="1">
            <a:spLocks/>
          </p:cNvSpPr>
          <p:nvPr/>
        </p:nvSpPr>
        <p:spPr>
          <a:xfrm>
            <a:off x="1894114" y="552225"/>
            <a:ext cx="78867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/>
              <a:t>2NF Solution</a:t>
            </a:r>
            <a:endParaRPr lang="en-US" dirty="0"/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xmlns="" id="{238173F2-9509-684C-C22E-DFB01F5F24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9461671"/>
              </p:ext>
            </p:extLst>
          </p:nvPr>
        </p:nvGraphicFramePr>
        <p:xfrm>
          <a:off x="3985672" y="1911946"/>
          <a:ext cx="312906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020">
                  <a:extLst>
                    <a:ext uri="{9D8B030D-6E8A-4147-A177-3AD203B41FA5}">
                      <a16:colId xmlns:a16="http://schemas.microsoft.com/office/drawing/2014/main" xmlns="" val="2791016592"/>
                    </a:ext>
                  </a:extLst>
                </a:gridCol>
                <a:gridCol w="1043020">
                  <a:extLst>
                    <a:ext uri="{9D8B030D-6E8A-4147-A177-3AD203B41FA5}">
                      <a16:colId xmlns:a16="http://schemas.microsoft.com/office/drawing/2014/main" xmlns="" val="1400332696"/>
                    </a:ext>
                  </a:extLst>
                </a:gridCol>
                <a:gridCol w="1043020">
                  <a:extLst>
                    <a:ext uri="{9D8B030D-6E8A-4147-A177-3AD203B41FA5}">
                      <a16:colId xmlns:a16="http://schemas.microsoft.com/office/drawing/2014/main" xmlns="" val="21964949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u="sng" dirty="0"/>
                        <a:t>stdNo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u="sng" dirty="0" err="1"/>
                        <a:t>CourseNo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1158295"/>
                  </a:ext>
                </a:extLst>
              </a:tr>
            </a:tbl>
          </a:graphicData>
        </a:graphic>
      </p:graphicFrame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0A898784-FD0C-A9DA-2719-84A1EAE059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7603595"/>
              </p:ext>
            </p:extLst>
          </p:nvPr>
        </p:nvGraphicFramePr>
        <p:xfrm>
          <a:off x="3985672" y="3012131"/>
          <a:ext cx="20860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020">
                  <a:extLst>
                    <a:ext uri="{9D8B030D-6E8A-4147-A177-3AD203B41FA5}">
                      <a16:colId xmlns:a16="http://schemas.microsoft.com/office/drawing/2014/main" xmlns="" val="2791016592"/>
                    </a:ext>
                  </a:extLst>
                </a:gridCol>
                <a:gridCol w="1043020">
                  <a:extLst>
                    <a:ext uri="{9D8B030D-6E8A-4147-A177-3AD203B41FA5}">
                      <a16:colId xmlns:a16="http://schemas.microsoft.com/office/drawing/2014/main" xmlns="" val="16861525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u="sng" dirty="0"/>
                        <a:t>stdNo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StdName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1158295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xmlns="" id="{90B24507-4B52-B416-8A8D-E103F8184B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535058"/>
              </p:ext>
            </p:extLst>
          </p:nvPr>
        </p:nvGraphicFramePr>
        <p:xfrm>
          <a:off x="3985672" y="4314064"/>
          <a:ext cx="208604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020">
                  <a:extLst>
                    <a:ext uri="{9D8B030D-6E8A-4147-A177-3AD203B41FA5}">
                      <a16:colId xmlns:a16="http://schemas.microsoft.com/office/drawing/2014/main" xmlns="" val="1400332696"/>
                    </a:ext>
                  </a:extLst>
                </a:gridCol>
                <a:gridCol w="1043020">
                  <a:extLst>
                    <a:ext uri="{9D8B030D-6E8A-4147-A177-3AD203B41FA5}">
                      <a16:colId xmlns:a16="http://schemas.microsoft.com/office/drawing/2014/main" xmlns="" val="3136777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u="sng" dirty="0" err="1"/>
                        <a:t>CourseNo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Cname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1158295"/>
                  </a:ext>
                </a:extLst>
              </a:tr>
            </a:tbl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211C92E7-FFAF-3859-B53E-115EEDA8A50D}"/>
              </a:ext>
            </a:extLst>
          </p:cNvPr>
          <p:cNvCxnSpPr/>
          <p:nvPr/>
        </p:nvCxnSpPr>
        <p:spPr>
          <a:xfrm flipV="1">
            <a:off x="4376526" y="2695317"/>
            <a:ext cx="2164144" cy="2102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473F9056-A26A-9633-8E85-8626FE804AA8}"/>
              </a:ext>
            </a:extLst>
          </p:cNvPr>
          <p:cNvCxnSpPr/>
          <p:nvPr/>
        </p:nvCxnSpPr>
        <p:spPr>
          <a:xfrm flipH="1" flipV="1">
            <a:off x="4376526" y="2324477"/>
            <a:ext cx="10510" cy="39186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A82B302D-34C4-0BCA-C6ED-83060935E7A1}"/>
              </a:ext>
            </a:extLst>
          </p:cNvPr>
          <p:cNvCxnSpPr/>
          <p:nvPr/>
        </p:nvCxnSpPr>
        <p:spPr>
          <a:xfrm flipH="1" flipV="1">
            <a:off x="5422306" y="2316157"/>
            <a:ext cx="10510" cy="39186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xmlns="" id="{2D93820A-C9C7-C50F-0AB4-E07087E6C171}"/>
              </a:ext>
            </a:extLst>
          </p:cNvPr>
          <p:cNvCxnSpPr/>
          <p:nvPr/>
        </p:nvCxnSpPr>
        <p:spPr>
          <a:xfrm flipV="1">
            <a:off x="6540670" y="2313967"/>
            <a:ext cx="0" cy="3813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CEEDC59-6488-3BB2-D832-04E282C4FFF5}"/>
              </a:ext>
            </a:extLst>
          </p:cNvPr>
          <p:cNvSpPr/>
          <p:nvPr/>
        </p:nvSpPr>
        <p:spPr>
          <a:xfrm>
            <a:off x="3185604" y="2347005"/>
            <a:ext cx="585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/>
              <a:t>FD1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BF7F7239-672E-9300-2DBC-70A9ED567390}"/>
              </a:ext>
            </a:extLst>
          </p:cNvPr>
          <p:cNvCxnSpPr/>
          <p:nvPr/>
        </p:nvCxnSpPr>
        <p:spPr>
          <a:xfrm flipV="1">
            <a:off x="4350744" y="3847562"/>
            <a:ext cx="1118364" cy="127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5B2E277-A04F-87D6-58C9-8301B08A8042}"/>
              </a:ext>
            </a:extLst>
          </p:cNvPr>
          <p:cNvCxnSpPr/>
          <p:nvPr/>
        </p:nvCxnSpPr>
        <p:spPr>
          <a:xfrm flipH="1" flipV="1">
            <a:off x="4350744" y="3468402"/>
            <a:ext cx="10510" cy="39186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xmlns="" id="{F48C82FD-3F40-204B-8F3E-B64823AE46BF}"/>
              </a:ext>
            </a:extLst>
          </p:cNvPr>
          <p:cNvCxnSpPr/>
          <p:nvPr/>
        </p:nvCxnSpPr>
        <p:spPr>
          <a:xfrm flipV="1">
            <a:off x="5469108" y="3466212"/>
            <a:ext cx="0" cy="3813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6CE2035B-6F8A-93FF-E684-5D681DFA282B}"/>
              </a:ext>
            </a:extLst>
          </p:cNvPr>
          <p:cNvSpPr/>
          <p:nvPr/>
        </p:nvSpPr>
        <p:spPr>
          <a:xfrm>
            <a:off x="3211400" y="3466212"/>
            <a:ext cx="585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/>
              <a:t>FD1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FF458744-2DDB-A10D-B8F1-11F649CE2610}"/>
              </a:ext>
            </a:extLst>
          </p:cNvPr>
          <p:cNvCxnSpPr/>
          <p:nvPr/>
        </p:nvCxnSpPr>
        <p:spPr>
          <a:xfrm flipV="1">
            <a:off x="4387036" y="5124640"/>
            <a:ext cx="1118364" cy="127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ECAD4AB8-0AF2-B6F7-978A-74361E675B9B}"/>
              </a:ext>
            </a:extLst>
          </p:cNvPr>
          <p:cNvCxnSpPr/>
          <p:nvPr/>
        </p:nvCxnSpPr>
        <p:spPr>
          <a:xfrm flipH="1" flipV="1">
            <a:off x="4387036" y="4745480"/>
            <a:ext cx="10510" cy="39186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xmlns="" id="{22032A04-EEE7-D57E-8596-10FBB1BE6D75}"/>
              </a:ext>
            </a:extLst>
          </p:cNvPr>
          <p:cNvCxnSpPr/>
          <p:nvPr/>
        </p:nvCxnSpPr>
        <p:spPr>
          <a:xfrm flipV="1">
            <a:off x="5505400" y="4743290"/>
            <a:ext cx="0" cy="3813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1C332EE6-5E99-F017-94E8-F0F0C355AC61}"/>
              </a:ext>
            </a:extLst>
          </p:cNvPr>
          <p:cNvSpPr/>
          <p:nvPr/>
        </p:nvSpPr>
        <p:spPr>
          <a:xfrm>
            <a:off x="3247692" y="4743290"/>
            <a:ext cx="585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/>
              <a:t>FD1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F0837BA4-DB18-540F-72C2-18D93D2F0D3F}"/>
              </a:ext>
            </a:extLst>
          </p:cNvPr>
          <p:cNvSpPr/>
          <p:nvPr/>
        </p:nvSpPr>
        <p:spPr>
          <a:xfrm>
            <a:off x="3908642" y="1564214"/>
            <a:ext cx="1120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/>
              <a:t>Relation1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6354C4DA-5E19-4410-2F74-3FDA67353063}"/>
              </a:ext>
            </a:extLst>
          </p:cNvPr>
          <p:cNvSpPr/>
          <p:nvPr/>
        </p:nvSpPr>
        <p:spPr>
          <a:xfrm>
            <a:off x="3908642" y="2716337"/>
            <a:ext cx="1120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/>
              <a:t>Relation2</a:t>
            </a: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BE2DA947-5E9A-B844-FB67-5DB663E4ED05}"/>
              </a:ext>
            </a:extLst>
          </p:cNvPr>
          <p:cNvSpPr/>
          <p:nvPr/>
        </p:nvSpPr>
        <p:spPr>
          <a:xfrm>
            <a:off x="3985672" y="4001821"/>
            <a:ext cx="1120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/>
              <a:t>Relation2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8455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0CB8D6-DF1C-D23B-A931-2C40E67A0115}"/>
              </a:ext>
            </a:extLst>
          </p:cNvPr>
          <p:cNvSpPr txBox="1">
            <a:spLocks/>
          </p:cNvSpPr>
          <p:nvPr/>
        </p:nvSpPr>
        <p:spPr>
          <a:xfrm>
            <a:off x="1665514" y="576717"/>
            <a:ext cx="78867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/>
              <a:t>Third Normal Form (3NF)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6EA7AB-A562-A307-9B2E-2086969A001C}"/>
              </a:ext>
            </a:extLst>
          </p:cNvPr>
          <p:cNvSpPr txBox="1">
            <a:spLocks/>
          </p:cNvSpPr>
          <p:nvPr/>
        </p:nvSpPr>
        <p:spPr>
          <a:xfrm>
            <a:off x="1665514" y="1902279"/>
            <a:ext cx="7886700" cy="3205162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Rules of 2NF:</a:t>
            </a:r>
          </a:p>
          <a:p>
            <a:pPr marL="800100" lvl="1" indent="-457200">
              <a:buFont typeface="+mj-lt"/>
              <a:buAutoNum type="arabicPeriod"/>
            </a:pPr>
            <a:r>
              <a:rPr lang="en-US"/>
              <a:t>Must be in 2NF.</a:t>
            </a:r>
          </a:p>
          <a:p>
            <a:pPr marL="800100" lvl="1" indent="-457200">
              <a:buFont typeface="+mj-lt"/>
              <a:buAutoNum type="arabicPeriod"/>
            </a:pPr>
            <a:r>
              <a:rPr lang="en-US"/>
              <a:t>No Transitive dependency.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60FB2C38-A618-7C16-C968-3BA34CC58C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4835682"/>
              </p:ext>
            </p:extLst>
          </p:nvPr>
        </p:nvGraphicFramePr>
        <p:xfrm>
          <a:off x="3001314" y="3229211"/>
          <a:ext cx="52151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020">
                  <a:extLst>
                    <a:ext uri="{9D8B030D-6E8A-4147-A177-3AD203B41FA5}">
                      <a16:colId xmlns:a16="http://schemas.microsoft.com/office/drawing/2014/main" xmlns="" val="2791016592"/>
                    </a:ext>
                  </a:extLst>
                </a:gridCol>
                <a:gridCol w="1043020">
                  <a:extLst>
                    <a:ext uri="{9D8B030D-6E8A-4147-A177-3AD203B41FA5}">
                      <a16:colId xmlns:a16="http://schemas.microsoft.com/office/drawing/2014/main" xmlns="" val="1400332696"/>
                    </a:ext>
                  </a:extLst>
                </a:gridCol>
                <a:gridCol w="1043020">
                  <a:extLst>
                    <a:ext uri="{9D8B030D-6E8A-4147-A177-3AD203B41FA5}">
                      <a16:colId xmlns:a16="http://schemas.microsoft.com/office/drawing/2014/main" xmlns="" val="2196494945"/>
                    </a:ext>
                  </a:extLst>
                </a:gridCol>
                <a:gridCol w="1043020">
                  <a:extLst>
                    <a:ext uri="{9D8B030D-6E8A-4147-A177-3AD203B41FA5}">
                      <a16:colId xmlns:a16="http://schemas.microsoft.com/office/drawing/2014/main" xmlns="" val="313677780"/>
                    </a:ext>
                  </a:extLst>
                </a:gridCol>
                <a:gridCol w="1043020">
                  <a:extLst>
                    <a:ext uri="{9D8B030D-6E8A-4147-A177-3AD203B41FA5}">
                      <a16:colId xmlns:a16="http://schemas.microsoft.com/office/drawing/2014/main" xmlns="" val="16861525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u="sng" dirty="0" err="1"/>
                        <a:t>Empno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u="none" dirty="0" err="1"/>
                        <a:t>Ename</a:t>
                      </a:r>
                      <a:endParaRPr lang="en-US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DeptNo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deptLoc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1158295"/>
                  </a:ext>
                </a:extLst>
              </a:tr>
            </a:tbl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01FD0191-7F04-4D9A-DF54-AC19116F167A}"/>
              </a:ext>
            </a:extLst>
          </p:cNvPr>
          <p:cNvCxnSpPr/>
          <p:nvPr/>
        </p:nvCxnSpPr>
        <p:spPr>
          <a:xfrm flipV="1">
            <a:off x="3265057" y="4049016"/>
            <a:ext cx="4582510" cy="2102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41AB9C3F-16EE-F291-ACF8-607E5FC5BB3B}"/>
              </a:ext>
            </a:extLst>
          </p:cNvPr>
          <p:cNvCxnSpPr/>
          <p:nvPr/>
        </p:nvCxnSpPr>
        <p:spPr>
          <a:xfrm flipV="1">
            <a:off x="3275567" y="3702175"/>
            <a:ext cx="10511" cy="35735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xmlns="" id="{2049A87E-03E6-AFE2-754A-3B4F9772499D}"/>
              </a:ext>
            </a:extLst>
          </p:cNvPr>
          <p:cNvCxnSpPr/>
          <p:nvPr/>
        </p:nvCxnSpPr>
        <p:spPr>
          <a:xfrm flipV="1">
            <a:off x="4431705" y="3702175"/>
            <a:ext cx="0" cy="3573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xmlns="" id="{4D518E46-29F9-3F11-8623-F215742C8F42}"/>
              </a:ext>
            </a:extLst>
          </p:cNvPr>
          <p:cNvCxnSpPr/>
          <p:nvPr/>
        </p:nvCxnSpPr>
        <p:spPr>
          <a:xfrm flipV="1">
            <a:off x="5582587" y="3702175"/>
            <a:ext cx="0" cy="3573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xmlns="" id="{1ACC5509-6C71-9F74-AE3F-DB6BEA11F250}"/>
              </a:ext>
            </a:extLst>
          </p:cNvPr>
          <p:cNvCxnSpPr/>
          <p:nvPr/>
        </p:nvCxnSpPr>
        <p:spPr>
          <a:xfrm flipV="1">
            <a:off x="6612601" y="3691665"/>
            <a:ext cx="0" cy="3573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xmlns="" id="{0B43F399-C534-4012-2C37-B1AF68E82B62}"/>
              </a:ext>
            </a:extLst>
          </p:cNvPr>
          <p:cNvCxnSpPr/>
          <p:nvPr/>
        </p:nvCxnSpPr>
        <p:spPr>
          <a:xfrm flipV="1">
            <a:off x="7842311" y="3691664"/>
            <a:ext cx="0" cy="3573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954CEF32-23D4-A0FE-9BBA-D3D93DB84AF3}"/>
              </a:ext>
            </a:extLst>
          </p:cNvPr>
          <p:cNvCxnSpPr/>
          <p:nvPr/>
        </p:nvCxnSpPr>
        <p:spPr>
          <a:xfrm>
            <a:off x="5614119" y="4679637"/>
            <a:ext cx="2286000" cy="525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98BE290C-91DE-2612-24F2-E0AD6CEB3E24}"/>
              </a:ext>
            </a:extLst>
          </p:cNvPr>
          <p:cNvCxnSpPr/>
          <p:nvPr/>
        </p:nvCxnSpPr>
        <p:spPr>
          <a:xfrm flipV="1">
            <a:off x="5603608" y="4338051"/>
            <a:ext cx="10511" cy="35735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xmlns="" id="{469FFD51-B130-993C-87B1-C62D7B67F1DD}"/>
              </a:ext>
            </a:extLst>
          </p:cNvPr>
          <p:cNvCxnSpPr/>
          <p:nvPr/>
        </p:nvCxnSpPr>
        <p:spPr>
          <a:xfrm flipV="1">
            <a:off x="6612601" y="4327541"/>
            <a:ext cx="0" cy="3573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xmlns="" id="{9DDCC763-8489-C892-A548-105178764095}"/>
              </a:ext>
            </a:extLst>
          </p:cNvPr>
          <p:cNvCxnSpPr/>
          <p:nvPr/>
        </p:nvCxnSpPr>
        <p:spPr>
          <a:xfrm flipV="1">
            <a:off x="7900119" y="4338052"/>
            <a:ext cx="0" cy="3573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5DB5D35-644D-D94E-CEB6-6725DD85F1F5}"/>
              </a:ext>
            </a:extLst>
          </p:cNvPr>
          <p:cNvSpPr/>
          <p:nvPr/>
        </p:nvSpPr>
        <p:spPr>
          <a:xfrm>
            <a:off x="2523626" y="3721725"/>
            <a:ext cx="585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/>
              <a:t>FD1</a:t>
            </a: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D1D2CC17-E28D-6110-FE72-8BE6204EC9B3}"/>
              </a:ext>
            </a:extLst>
          </p:cNvPr>
          <p:cNvSpPr/>
          <p:nvPr/>
        </p:nvSpPr>
        <p:spPr>
          <a:xfrm>
            <a:off x="2525660" y="4338051"/>
            <a:ext cx="585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/>
              <a:t>FD2</a:t>
            </a: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E8BB01B2-49B7-4921-2BE6-D3FE59F1ECDA}"/>
              </a:ext>
            </a:extLst>
          </p:cNvPr>
          <p:cNvSpPr/>
          <p:nvPr/>
        </p:nvSpPr>
        <p:spPr>
          <a:xfrm>
            <a:off x="3377418" y="5213000"/>
            <a:ext cx="200118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altLang="en-US" dirty="0"/>
              <a:t>Transitive Here !!!!!</a:t>
            </a:r>
            <a:endParaRPr lang="en-US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xmlns="" id="{2137AF5D-BDDD-CC9A-BEA7-F7AE7C9579B3}"/>
              </a:ext>
            </a:extLst>
          </p:cNvPr>
          <p:cNvCxnSpPr/>
          <p:nvPr/>
        </p:nvCxnSpPr>
        <p:spPr>
          <a:xfrm flipV="1">
            <a:off x="4683954" y="4679637"/>
            <a:ext cx="798786" cy="6121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40621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8A7027-2BFD-1E2E-6B3F-EA21F8A3E3CE}"/>
              </a:ext>
            </a:extLst>
          </p:cNvPr>
          <p:cNvSpPr txBox="1">
            <a:spLocks/>
          </p:cNvSpPr>
          <p:nvPr/>
        </p:nvSpPr>
        <p:spPr>
          <a:xfrm>
            <a:off x="1841046" y="637949"/>
            <a:ext cx="78867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/>
              <a:t>3NF Solution</a:t>
            </a:r>
            <a:endParaRPr lang="en-US" dirty="0"/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xmlns="" id="{8DF86B67-F41E-F5CF-CBA3-F2A8AD560C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5472521"/>
              </p:ext>
            </p:extLst>
          </p:nvPr>
        </p:nvGraphicFramePr>
        <p:xfrm>
          <a:off x="4121791" y="2541579"/>
          <a:ext cx="20860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020">
                  <a:extLst>
                    <a:ext uri="{9D8B030D-6E8A-4147-A177-3AD203B41FA5}">
                      <a16:colId xmlns:a16="http://schemas.microsoft.com/office/drawing/2014/main" xmlns="" val="2849465221"/>
                    </a:ext>
                  </a:extLst>
                </a:gridCol>
                <a:gridCol w="1043020">
                  <a:extLst>
                    <a:ext uri="{9D8B030D-6E8A-4147-A177-3AD203B41FA5}">
                      <a16:colId xmlns:a16="http://schemas.microsoft.com/office/drawing/2014/main" xmlns="" val="22426367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u="sng" dirty="0" err="1"/>
                        <a:t>Empno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u="none" dirty="0" err="1"/>
                        <a:t>Ename</a:t>
                      </a:r>
                      <a:endParaRPr lang="en-US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694078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4635D070-1029-6E64-2975-CE05B35626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644060"/>
              </p:ext>
            </p:extLst>
          </p:nvPr>
        </p:nvGraphicFramePr>
        <p:xfrm>
          <a:off x="4121791" y="3603124"/>
          <a:ext cx="312906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020">
                  <a:extLst>
                    <a:ext uri="{9D8B030D-6E8A-4147-A177-3AD203B41FA5}">
                      <a16:colId xmlns:a16="http://schemas.microsoft.com/office/drawing/2014/main" xmlns="" val="1400587971"/>
                    </a:ext>
                  </a:extLst>
                </a:gridCol>
                <a:gridCol w="1043020">
                  <a:extLst>
                    <a:ext uri="{9D8B030D-6E8A-4147-A177-3AD203B41FA5}">
                      <a16:colId xmlns:a16="http://schemas.microsoft.com/office/drawing/2014/main" xmlns="" val="2701089295"/>
                    </a:ext>
                  </a:extLst>
                </a:gridCol>
                <a:gridCol w="1043020">
                  <a:extLst>
                    <a:ext uri="{9D8B030D-6E8A-4147-A177-3AD203B41FA5}">
                      <a16:colId xmlns:a16="http://schemas.microsoft.com/office/drawing/2014/main" xmlns="" val="11586828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u="sng" dirty="0" err="1"/>
                        <a:t>DeptNo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deptLoc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30976194"/>
                  </a:ext>
                </a:extLst>
              </a:tr>
            </a:tbl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DEE637BD-BFB2-3E29-D5DD-290B9A82D65C}"/>
              </a:ext>
            </a:extLst>
          </p:cNvPr>
          <p:cNvCxnSpPr/>
          <p:nvPr/>
        </p:nvCxnSpPr>
        <p:spPr>
          <a:xfrm>
            <a:off x="4528410" y="4540383"/>
            <a:ext cx="2286000" cy="113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27A881AD-A423-6B37-F111-F2C357918117}"/>
              </a:ext>
            </a:extLst>
          </p:cNvPr>
          <p:cNvCxnSpPr/>
          <p:nvPr/>
        </p:nvCxnSpPr>
        <p:spPr>
          <a:xfrm flipV="1">
            <a:off x="4528410" y="4194681"/>
            <a:ext cx="0" cy="35735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xmlns="" id="{A8D3A958-4B09-FB03-548F-144921D6A8A1}"/>
              </a:ext>
            </a:extLst>
          </p:cNvPr>
          <p:cNvCxnSpPr/>
          <p:nvPr/>
        </p:nvCxnSpPr>
        <p:spPr>
          <a:xfrm flipV="1">
            <a:off x="5526892" y="4184170"/>
            <a:ext cx="0" cy="3573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xmlns="" id="{9CA4A2A6-A45F-FCDE-2173-A88025E364C5}"/>
              </a:ext>
            </a:extLst>
          </p:cNvPr>
          <p:cNvCxnSpPr/>
          <p:nvPr/>
        </p:nvCxnSpPr>
        <p:spPr>
          <a:xfrm flipV="1">
            <a:off x="6814410" y="4194681"/>
            <a:ext cx="0" cy="3573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1E311C42-E1B6-6F84-DF23-02C36DF8A626}"/>
              </a:ext>
            </a:extLst>
          </p:cNvPr>
          <p:cNvCxnSpPr/>
          <p:nvPr/>
        </p:nvCxnSpPr>
        <p:spPr>
          <a:xfrm flipV="1">
            <a:off x="4628257" y="2972853"/>
            <a:ext cx="10511" cy="35735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xmlns="" id="{7AC368A2-7E67-2663-ADBC-0088BCF2DE60}"/>
              </a:ext>
            </a:extLst>
          </p:cNvPr>
          <p:cNvCxnSpPr/>
          <p:nvPr/>
        </p:nvCxnSpPr>
        <p:spPr>
          <a:xfrm flipV="1">
            <a:off x="5637250" y="2962343"/>
            <a:ext cx="0" cy="3573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FF8B642C-90E3-06F7-2BB8-3EB9DF4FFD36}"/>
              </a:ext>
            </a:extLst>
          </p:cNvPr>
          <p:cNvCxnSpPr/>
          <p:nvPr/>
        </p:nvCxnSpPr>
        <p:spPr>
          <a:xfrm flipV="1">
            <a:off x="4638768" y="3317067"/>
            <a:ext cx="998482" cy="525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26183812-74DC-70A6-E199-AFC3F40623FE}"/>
              </a:ext>
            </a:extLst>
          </p:cNvPr>
          <p:cNvSpPr/>
          <p:nvPr/>
        </p:nvSpPr>
        <p:spPr>
          <a:xfrm>
            <a:off x="3044358" y="4171051"/>
            <a:ext cx="585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/>
              <a:t>FD1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F781BCEA-BCF8-DA68-30DD-0A002EC8A8F8}"/>
              </a:ext>
            </a:extLst>
          </p:cNvPr>
          <p:cNvSpPr/>
          <p:nvPr/>
        </p:nvSpPr>
        <p:spPr>
          <a:xfrm>
            <a:off x="3044358" y="2994224"/>
            <a:ext cx="585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/>
              <a:t>FD1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6595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736CE3-599C-F41C-CE6D-810CEEDE8778}"/>
              </a:ext>
            </a:extLst>
          </p:cNvPr>
          <p:cNvSpPr txBox="1">
            <a:spLocks/>
          </p:cNvSpPr>
          <p:nvPr/>
        </p:nvSpPr>
        <p:spPr>
          <a:xfrm>
            <a:off x="1914525" y="282804"/>
            <a:ext cx="78867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/>
              <a:t>Second Normal Form (2NF)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026CDFC-2202-5A0B-68FC-F80462FA4314}"/>
              </a:ext>
            </a:extLst>
          </p:cNvPr>
          <p:cNvSpPr txBox="1">
            <a:spLocks/>
          </p:cNvSpPr>
          <p:nvPr/>
        </p:nvSpPr>
        <p:spPr>
          <a:xfrm>
            <a:off x="1914525" y="1608366"/>
            <a:ext cx="7886700" cy="3205162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/>
              <a:t>Rules of 2NF:</a:t>
            </a:r>
          </a:p>
          <a:p>
            <a:pPr marL="800100" lvl="1" indent="-457200">
              <a:buFont typeface="+mj-lt"/>
              <a:buAutoNum type="arabicPeriod"/>
            </a:pPr>
            <a:r>
              <a:rPr lang="en-US" sz="2800"/>
              <a:t>Must be in 1NF.</a:t>
            </a:r>
          </a:p>
          <a:p>
            <a:pPr marL="800100" lvl="1" indent="-457200">
              <a:buFont typeface="+mj-lt"/>
              <a:buAutoNum type="arabicPeriod"/>
            </a:pPr>
            <a:r>
              <a:rPr lang="en-US" sz="2800"/>
              <a:t>No partial Dependencies </a:t>
            </a:r>
          </a:p>
          <a:p>
            <a:pPr lvl="2"/>
            <a:r>
              <a:rPr lang="en-US" sz="2000"/>
              <a:t>(</a:t>
            </a:r>
            <a:r>
              <a:rPr lang="en-US" altLang="en-US" sz="2000"/>
              <a:t>Y is </a:t>
            </a:r>
            <a:r>
              <a:rPr lang="en-US" altLang="en-US" sz="2000">
                <a:solidFill>
                  <a:schemeClr val="accent1"/>
                </a:solidFill>
              </a:rPr>
              <a:t>fully</a:t>
            </a:r>
            <a:r>
              <a:rPr lang="en-US" altLang="en-US" sz="2000"/>
              <a:t> functionally dependent on X if </a:t>
            </a:r>
            <a:r>
              <a:rPr lang="en-US" altLang="en-US" sz="2000">
                <a:solidFill>
                  <a:schemeClr val="accent1"/>
                </a:solidFill>
              </a:rPr>
              <a:t>X </a:t>
            </a:r>
            <a:r>
              <a:rPr lang="en-US" altLang="en-US" sz="2000">
                <a:solidFill>
                  <a:schemeClr val="accent1"/>
                </a:solidFill>
                <a:sym typeface="Wingdings" panose="05000000000000000000" pitchFamily="2" charset="2"/>
              </a:rPr>
              <a:t> </a:t>
            </a:r>
            <a:r>
              <a:rPr lang="en-US" altLang="en-US" sz="2000">
                <a:solidFill>
                  <a:schemeClr val="accent1"/>
                </a:solidFill>
              </a:rPr>
              <a:t>Y</a:t>
            </a:r>
            <a:r>
              <a:rPr lang="en-US" altLang="en-US" sz="2000"/>
              <a:t> and </a:t>
            </a:r>
            <a:r>
              <a:rPr lang="en-US" altLang="en-US" sz="2000">
                <a:solidFill>
                  <a:schemeClr val="accent1"/>
                </a:solidFill>
              </a:rPr>
              <a:t>no proper</a:t>
            </a:r>
            <a:r>
              <a:rPr lang="en-US" altLang="en-US" sz="2000"/>
              <a:t> subset of X functionally determines Y</a:t>
            </a:r>
            <a:r>
              <a:rPr lang="en-US" sz="2000"/>
              <a:t>)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282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F48F0AC5-C4F3-621B-7217-1302E39B03CD}"/>
              </a:ext>
            </a:extLst>
          </p:cNvPr>
          <p:cNvSpPr txBox="1">
            <a:spLocks/>
          </p:cNvSpPr>
          <p:nvPr/>
        </p:nvSpPr>
        <p:spPr>
          <a:xfrm>
            <a:off x="361407" y="165781"/>
            <a:ext cx="1151273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dirty="0"/>
              <a:t>Basic Definitions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00C51890-948C-4A93-DCB3-8C4130D84BFD}"/>
              </a:ext>
            </a:extLst>
          </p:cNvPr>
          <p:cNvSpPr txBox="1">
            <a:spLocks/>
          </p:cNvSpPr>
          <p:nvPr/>
        </p:nvSpPr>
        <p:spPr>
          <a:xfrm>
            <a:off x="1612719" y="1166348"/>
            <a:ext cx="7886700" cy="5086405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en-US" sz="2000" dirty="0"/>
              <a:t>Student(</a:t>
            </a:r>
            <a:r>
              <a:rPr lang="en-US" altLang="en-US" sz="2000" u="sng" dirty="0"/>
              <a:t>SSN</a:t>
            </a:r>
            <a:r>
              <a:rPr lang="en-US" altLang="en-US" sz="2000" dirty="0"/>
              <a:t>, </a:t>
            </a:r>
            <a:r>
              <a:rPr lang="en-US" altLang="en-US" sz="2000" dirty="0">
                <a:solidFill>
                  <a:schemeClr val="accent1"/>
                </a:solidFill>
              </a:rPr>
              <a:t>STNO</a:t>
            </a:r>
            <a:r>
              <a:rPr lang="en-US" altLang="en-US" sz="2000" dirty="0"/>
              <a:t>, Name, Address, Salary)</a:t>
            </a:r>
          </a:p>
          <a:p>
            <a:pPr lvl="1">
              <a:defRPr/>
            </a:pPr>
            <a:r>
              <a:rPr lang="en-US" altLang="en-US" sz="2000" b="1" dirty="0" err="1">
                <a:solidFill>
                  <a:srgbClr val="FF0000"/>
                </a:solidFill>
              </a:rPr>
              <a:t>Superkeys</a:t>
            </a:r>
            <a:r>
              <a:rPr lang="en-US" altLang="en-US" sz="2000" dirty="0"/>
              <a:t> </a:t>
            </a:r>
          </a:p>
          <a:p>
            <a:pPr lvl="2">
              <a:defRPr/>
            </a:pPr>
            <a:r>
              <a:rPr lang="en-US" altLang="en-US" sz="2000" dirty="0"/>
              <a:t>{</a:t>
            </a:r>
            <a:r>
              <a:rPr lang="en-US" altLang="en-US" sz="2000" dirty="0" err="1"/>
              <a:t>SSN,Name</a:t>
            </a:r>
            <a:r>
              <a:rPr lang="en-US" altLang="en-US" sz="2000" dirty="0"/>
              <a:t>}/{</a:t>
            </a:r>
            <a:r>
              <a:rPr lang="en-US" altLang="en-US" sz="2000" dirty="0" err="1"/>
              <a:t>SSN,STNO,Name,Address,Salary</a:t>
            </a:r>
            <a:r>
              <a:rPr lang="en-US" altLang="en-US" sz="2000" dirty="0"/>
              <a:t>}</a:t>
            </a:r>
          </a:p>
          <a:p>
            <a:pPr lvl="1">
              <a:defRPr/>
            </a:pPr>
            <a:r>
              <a:rPr lang="en-US" altLang="en-US" sz="2000" b="1" dirty="0">
                <a:solidFill>
                  <a:srgbClr val="FF0000"/>
                </a:solidFill>
              </a:rPr>
              <a:t>Candidate keys </a:t>
            </a:r>
          </a:p>
          <a:p>
            <a:pPr lvl="2">
              <a:defRPr/>
            </a:pPr>
            <a:r>
              <a:rPr lang="en-US" altLang="en-US" sz="2000" dirty="0"/>
              <a:t>{SSN, STNO}</a:t>
            </a:r>
          </a:p>
          <a:p>
            <a:pPr lvl="1">
              <a:defRPr/>
            </a:pPr>
            <a:r>
              <a:rPr lang="en-US" altLang="en-US" sz="2000" b="1" dirty="0">
                <a:solidFill>
                  <a:srgbClr val="FF0000"/>
                </a:solidFill>
              </a:rPr>
              <a:t>Key </a:t>
            </a:r>
          </a:p>
          <a:p>
            <a:pPr lvl="2">
              <a:defRPr/>
            </a:pPr>
            <a:r>
              <a:rPr lang="en-US" altLang="en-US" sz="2000" dirty="0"/>
              <a:t>SSN or STNO</a:t>
            </a:r>
          </a:p>
          <a:p>
            <a:pPr lvl="1">
              <a:defRPr/>
            </a:pPr>
            <a:r>
              <a:rPr lang="en-US" altLang="en-US" sz="2000" b="1" dirty="0">
                <a:solidFill>
                  <a:srgbClr val="FF0000"/>
                </a:solidFill>
              </a:rPr>
              <a:t>Prime Attribute</a:t>
            </a:r>
          </a:p>
          <a:p>
            <a:pPr lvl="2">
              <a:defRPr/>
            </a:pPr>
            <a:r>
              <a:rPr lang="en-US" altLang="en-US" sz="2000" dirty="0"/>
              <a:t>SSN and STNO</a:t>
            </a:r>
          </a:p>
          <a:p>
            <a:pPr lvl="1">
              <a:defRPr/>
            </a:pPr>
            <a:r>
              <a:rPr lang="en-US" altLang="en-US" sz="2000" b="1" dirty="0">
                <a:solidFill>
                  <a:srgbClr val="FF0000"/>
                </a:solidFill>
              </a:rPr>
              <a:t>Nonprime Attributes</a:t>
            </a:r>
          </a:p>
          <a:p>
            <a:pPr lvl="2">
              <a:defRPr/>
            </a:pPr>
            <a:r>
              <a:rPr lang="en-US" altLang="en-US" sz="2000" dirty="0"/>
              <a:t> {Name, Address, Salary}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86895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C12276-24E6-E0AC-61CE-B65E3183A8F7}"/>
              </a:ext>
            </a:extLst>
          </p:cNvPr>
          <p:cNvSpPr txBox="1">
            <a:spLocks/>
          </p:cNvSpPr>
          <p:nvPr/>
        </p:nvSpPr>
        <p:spPr>
          <a:xfrm>
            <a:off x="530679" y="388939"/>
            <a:ext cx="10776857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/>
              <a:t>Boyce-Codd Normal Form (BCNF)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ECC747-1525-4195-CD94-A7ACD86CB2DF}"/>
              </a:ext>
            </a:extLst>
          </p:cNvPr>
          <p:cNvSpPr txBox="1">
            <a:spLocks/>
          </p:cNvSpPr>
          <p:nvPr/>
        </p:nvSpPr>
        <p:spPr>
          <a:xfrm>
            <a:off x="1547132" y="1714501"/>
            <a:ext cx="7886700" cy="3205162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Rules of </a:t>
            </a:r>
            <a:r>
              <a:rPr lang="en-US" altLang="en-US"/>
              <a:t>BCNF </a:t>
            </a:r>
            <a:r>
              <a:rPr lang="en-US"/>
              <a:t>:</a:t>
            </a:r>
          </a:p>
          <a:p>
            <a:pPr marL="800100" lvl="1" indent="-457200">
              <a:buFont typeface="+mj-lt"/>
              <a:buAutoNum type="arabicPeriod"/>
            </a:pPr>
            <a:r>
              <a:rPr lang="en-US"/>
              <a:t>Must be in 3</a:t>
            </a:r>
            <a:r>
              <a:rPr lang="en-US" altLang="en-US"/>
              <a:t>NF</a:t>
            </a:r>
            <a:r>
              <a:rPr lang="en-US"/>
              <a:t>.</a:t>
            </a:r>
          </a:p>
          <a:p>
            <a:pPr marL="800100" lvl="1" indent="-457200">
              <a:buFont typeface="+mj-lt"/>
              <a:buAutoNum type="arabicPeriod"/>
            </a:pPr>
            <a:r>
              <a:rPr lang="en-US"/>
              <a:t>Attribute is fully dependent on key even if it is a key.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F1D3D46C-7593-502C-109B-15AF5EDCFA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233337"/>
              </p:ext>
            </p:extLst>
          </p:nvPr>
        </p:nvGraphicFramePr>
        <p:xfrm>
          <a:off x="3888706" y="2981094"/>
          <a:ext cx="3203552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888">
                  <a:extLst>
                    <a:ext uri="{9D8B030D-6E8A-4147-A177-3AD203B41FA5}">
                      <a16:colId xmlns:a16="http://schemas.microsoft.com/office/drawing/2014/main" xmlns="" val="2487213511"/>
                    </a:ext>
                  </a:extLst>
                </a:gridCol>
                <a:gridCol w="800888">
                  <a:extLst>
                    <a:ext uri="{9D8B030D-6E8A-4147-A177-3AD203B41FA5}">
                      <a16:colId xmlns:a16="http://schemas.microsoft.com/office/drawing/2014/main" xmlns="" val="3093435844"/>
                    </a:ext>
                  </a:extLst>
                </a:gridCol>
                <a:gridCol w="800888">
                  <a:extLst>
                    <a:ext uri="{9D8B030D-6E8A-4147-A177-3AD203B41FA5}">
                      <a16:colId xmlns:a16="http://schemas.microsoft.com/office/drawing/2014/main" xmlns="" val="940555142"/>
                    </a:ext>
                  </a:extLst>
                </a:gridCol>
                <a:gridCol w="800888">
                  <a:extLst>
                    <a:ext uri="{9D8B030D-6E8A-4147-A177-3AD203B41FA5}">
                      <a16:colId xmlns:a16="http://schemas.microsoft.com/office/drawing/2014/main" xmlns="" val="38586751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u="sng" dirty="0"/>
                        <a:t>stdNo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u="sng" dirty="0"/>
                        <a:t>Major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Advisor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Gpa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57558445"/>
                  </a:ext>
                </a:extLst>
              </a:tr>
            </a:tbl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CF6B30C7-4A81-B8E2-85D6-1CE749A50D68}"/>
              </a:ext>
            </a:extLst>
          </p:cNvPr>
          <p:cNvCxnSpPr/>
          <p:nvPr/>
        </p:nvCxnSpPr>
        <p:spPr>
          <a:xfrm>
            <a:off x="4302813" y="3846282"/>
            <a:ext cx="2522483" cy="2102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29D8F634-217E-E64B-D173-FA2B39C99F52}"/>
              </a:ext>
            </a:extLst>
          </p:cNvPr>
          <p:cNvCxnSpPr/>
          <p:nvPr/>
        </p:nvCxnSpPr>
        <p:spPr>
          <a:xfrm flipV="1">
            <a:off x="4302813" y="3573013"/>
            <a:ext cx="0" cy="2732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54E46C68-F4CD-6917-268F-9149B8964CCB}"/>
              </a:ext>
            </a:extLst>
          </p:cNvPr>
          <p:cNvCxnSpPr/>
          <p:nvPr/>
        </p:nvCxnSpPr>
        <p:spPr>
          <a:xfrm flipV="1">
            <a:off x="5075324" y="3583523"/>
            <a:ext cx="0" cy="2732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4424F2F2-26C1-C3EC-073F-079940C14F49}"/>
              </a:ext>
            </a:extLst>
          </p:cNvPr>
          <p:cNvCxnSpPr/>
          <p:nvPr/>
        </p:nvCxnSpPr>
        <p:spPr>
          <a:xfrm flipV="1">
            <a:off x="5884620" y="3599288"/>
            <a:ext cx="0" cy="273269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01579232-EABE-E8DD-73C7-D584C1CAF844}"/>
              </a:ext>
            </a:extLst>
          </p:cNvPr>
          <p:cNvCxnSpPr/>
          <p:nvPr/>
        </p:nvCxnSpPr>
        <p:spPr>
          <a:xfrm flipV="1">
            <a:off x="6814786" y="3609798"/>
            <a:ext cx="0" cy="273269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CEB8D348-A276-D1EF-D137-F6DA2B5CDF64}"/>
              </a:ext>
            </a:extLst>
          </p:cNvPr>
          <p:cNvCxnSpPr/>
          <p:nvPr/>
        </p:nvCxnSpPr>
        <p:spPr>
          <a:xfrm>
            <a:off x="5064814" y="4404712"/>
            <a:ext cx="809296" cy="525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DE56723F-0005-7E61-9BBB-3811A13B18B2}"/>
              </a:ext>
            </a:extLst>
          </p:cNvPr>
          <p:cNvCxnSpPr/>
          <p:nvPr/>
        </p:nvCxnSpPr>
        <p:spPr>
          <a:xfrm flipV="1">
            <a:off x="5064814" y="4136698"/>
            <a:ext cx="0" cy="273269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83419538-8EED-0F87-0D68-379C89EEDA51}"/>
              </a:ext>
            </a:extLst>
          </p:cNvPr>
          <p:cNvCxnSpPr/>
          <p:nvPr/>
        </p:nvCxnSpPr>
        <p:spPr>
          <a:xfrm flipV="1">
            <a:off x="5874110" y="4152463"/>
            <a:ext cx="0" cy="27326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9B520DF4-7284-7351-E3C8-B1A9A6C3251C}"/>
              </a:ext>
            </a:extLst>
          </p:cNvPr>
          <p:cNvSpPr/>
          <p:nvPr/>
        </p:nvSpPr>
        <p:spPr>
          <a:xfrm>
            <a:off x="3406295" y="3487460"/>
            <a:ext cx="585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/>
              <a:t>FD1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8071A57-0BEF-BAC9-E213-E45DF17E224C}"/>
              </a:ext>
            </a:extLst>
          </p:cNvPr>
          <p:cNvSpPr/>
          <p:nvPr/>
        </p:nvSpPr>
        <p:spPr>
          <a:xfrm>
            <a:off x="3406294" y="4088666"/>
            <a:ext cx="585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/>
              <a:t>FD2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1DD6CD8-1E1D-E503-971D-7991C1EAFC96}"/>
              </a:ext>
            </a:extLst>
          </p:cNvPr>
          <p:cNvSpPr/>
          <p:nvPr/>
        </p:nvSpPr>
        <p:spPr>
          <a:xfrm>
            <a:off x="3162921" y="4952346"/>
            <a:ext cx="46551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>
                <a:solidFill>
                  <a:srgbClr val="FF0000"/>
                </a:solidFill>
              </a:rPr>
              <a:t>How to solve it to meet BCNF…!!!!!!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595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4272B7-3A6B-DC6E-ED85-FEB76C34EC7E}"/>
              </a:ext>
            </a:extLst>
          </p:cNvPr>
          <p:cNvSpPr txBox="1">
            <a:spLocks/>
          </p:cNvSpPr>
          <p:nvPr/>
        </p:nvSpPr>
        <p:spPr>
          <a:xfrm>
            <a:off x="628650" y="1646239"/>
            <a:ext cx="78867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/>
              <a:t>BCNF Solution</a:t>
            </a:r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B35B9CDE-4145-F544-EC72-1C54073859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219678"/>
              </p:ext>
            </p:extLst>
          </p:nvPr>
        </p:nvGraphicFramePr>
        <p:xfrm>
          <a:off x="3148900" y="3479591"/>
          <a:ext cx="2402664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888">
                  <a:extLst>
                    <a:ext uri="{9D8B030D-6E8A-4147-A177-3AD203B41FA5}">
                      <a16:colId xmlns:a16="http://schemas.microsoft.com/office/drawing/2014/main" xmlns="" val="2487213511"/>
                    </a:ext>
                  </a:extLst>
                </a:gridCol>
                <a:gridCol w="800888">
                  <a:extLst>
                    <a:ext uri="{9D8B030D-6E8A-4147-A177-3AD203B41FA5}">
                      <a16:colId xmlns:a16="http://schemas.microsoft.com/office/drawing/2014/main" xmlns="" val="940555142"/>
                    </a:ext>
                  </a:extLst>
                </a:gridCol>
                <a:gridCol w="800888">
                  <a:extLst>
                    <a:ext uri="{9D8B030D-6E8A-4147-A177-3AD203B41FA5}">
                      <a16:colId xmlns:a16="http://schemas.microsoft.com/office/drawing/2014/main" xmlns="" val="38586751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u="sng" dirty="0"/>
                        <a:t>stdNo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u="sng" dirty="0"/>
                        <a:t>Advisor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Gpa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57558445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B2EF6EA6-38FA-56C7-F676-637B5C004C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610651"/>
              </p:ext>
            </p:extLst>
          </p:nvPr>
        </p:nvGraphicFramePr>
        <p:xfrm>
          <a:off x="3370668" y="4729060"/>
          <a:ext cx="1601776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888">
                  <a:extLst>
                    <a:ext uri="{9D8B030D-6E8A-4147-A177-3AD203B41FA5}">
                      <a16:colId xmlns:a16="http://schemas.microsoft.com/office/drawing/2014/main" xmlns="" val="940555142"/>
                    </a:ext>
                  </a:extLst>
                </a:gridCol>
                <a:gridCol w="800888">
                  <a:extLst>
                    <a:ext uri="{9D8B030D-6E8A-4147-A177-3AD203B41FA5}">
                      <a16:colId xmlns:a16="http://schemas.microsoft.com/office/drawing/2014/main" xmlns="" val="38586751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u="sng" dirty="0"/>
                        <a:t>Advisor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u="none" dirty="0"/>
                        <a:t>Major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57558445"/>
                  </a:ext>
                </a:extLst>
              </a:tr>
            </a:tbl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9CE127A4-182E-7C4A-9F33-A871E546CC8B}"/>
              </a:ext>
            </a:extLst>
          </p:cNvPr>
          <p:cNvCxnSpPr/>
          <p:nvPr/>
        </p:nvCxnSpPr>
        <p:spPr>
          <a:xfrm>
            <a:off x="3463159" y="4211635"/>
            <a:ext cx="1749972" cy="1051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DAB6C637-C432-5EAF-80DD-7C96078C5629}"/>
              </a:ext>
            </a:extLst>
          </p:cNvPr>
          <p:cNvCxnSpPr/>
          <p:nvPr/>
        </p:nvCxnSpPr>
        <p:spPr>
          <a:xfrm flipV="1">
            <a:off x="3463159" y="3938366"/>
            <a:ext cx="0" cy="2732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26ADF592-33AB-6CF1-141B-B6BD92E94C75}"/>
              </a:ext>
            </a:extLst>
          </p:cNvPr>
          <p:cNvCxnSpPr/>
          <p:nvPr/>
        </p:nvCxnSpPr>
        <p:spPr>
          <a:xfrm flipV="1">
            <a:off x="4272455" y="3954131"/>
            <a:ext cx="0" cy="273269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65EB3771-D43D-C5E3-A72B-B114EE4ED21C}"/>
              </a:ext>
            </a:extLst>
          </p:cNvPr>
          <p:cNvCxnSpPr/>
          <p:nvPr/>
        </p:nvCxnSpPr>
        <p:spPr>
          <a:xfrm flipV="1">
            <a:off x="5202621" y="3964641"/>
            <a:ext cx="0" cy="273269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0848B13-E88B-E94C-B7D5-32156E213B07}"/>
              </a:ext>
            </a:extLst>
          </p:cNvPr>
          <p:cNvSpPr/>
          <p:nvPr/>
        </p:nvSpPr>
        <p:spPr>
          <a:xfrm>
            <a:off x="2473094" y="3866968"/>
            <a:ext cx="585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/>
              <a:t>FD1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321D2237-2F2C-D3F7-8929-A904C47F6E7C}"/>
              </a:ext>
            </a:extLst>
          </p:cNvPr>
          <p:cNvCxnSpPr/>
          <p:nvPr/>
        </p:nvCxnSpPr>
        <p:spPr>
          <a:xfrm>
            <a:off x="3636579" y="5482227"/>
            <a:ext cx="80929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7FE510C9-3359-3172-0F44-18CB95758F45}"/>
              </a:ext>
            </a:extLst>
          </p:cNvPr>
          <p:cNvCxnSpPr/>
          <p:nvPr/>
        </p:nvCxnSpPr>
        <p:spPr>
          <a:xfrm flipV="1">
            <a:off x="3636579" y="5208958"/>
            <a:ext cx="0" cy="2732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D25274C5-4055-7C22-AAA4-58569D8CD021}"/>
              </a:ext>
            </a:extLst>
          </p:cNvPr>
          <p:cNvCxnSpPr/>
          <p:nvPr/>
        </p:nvCxnSpPr>
        <p:spPr>
          <a:xfrm flipV="1">
            <a:off x="4445875" y="5224723"/>
            <a:ext cx="0" cy="273269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D8F98671-6179-E117-7DFF-6CB2F9724380}"/>
              </a:ext>
            </a:extLst>
          </p:cNvPr>
          <p:cNvSpPr/>
          <p:nvPr/>
        </p:nvSpPr>
        <p:spPr>
          <a:xfrm>
            <a:off x="2646514" y="5137560"/>
            <a:ext cx="585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/>
              <a:t>FD1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65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B92455-8976-45B7-E3ED-CF203501E852}"/>
              </a:ext>
            </a:extLst>
          </p:cNvPr>
          <p:cNvSpPr txBox="1">
            <a:spLocks/>
          </p:cNvSpPr>
          <p:nvPr/>
        </p:nvSpPr>
        <p:spPr>
          <a:xfrm>
            <a:off x="644978" y="406911"/>
            <a:ext cx="7886700" cy="518892"/>
          </a:xfrm>
          <a:prstGeom prst="rect">
            <a:avLst/>
          </a:prstGeom>
        </p:spPr>
        <p:txBody>
          <a:bodyPr>
            <a:normAutofit fontScale="3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/>
              <a:t>Normal Forms</a:t>
            </a:r>
            <a:br>
              <a:rPr lang="en-US" altLang="en-US"/>
            </a:br>
            <a:r>
              <a:rPr lang="en-US" altLang="en-US"/>
              <a:t>Summary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2D82B7-AF95-22DE-6421-D92D98A26C2B}"/>
              </a:ext>
            </a:extLst>
          </p:cNvPr>
          <p:cNvSpPr txBox="1">
            <a:spLocks/>
          </p:cNvSpPr>
          <p:nvPr/>
        </p:nvSpPr>
        <p:spPr>
          <a:xfrm>
            <a:off x="644978" y="1146521"/>
            <a:ext cx="7886700" cy="4201017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en-US"/>
              <a:t>1NF: </a:t>
            </a:r>
          </a:p>
          <a:p>
            <a:pPr lvl="1">
              <a:defRPr/>
            </a:pPr>
            <a:r>
              <a:rPr lang="en-US" altLang="en-US"/>
              <a:t>Attributes should be single-valued and have atomic domain</a:t>
            </a:r>
          </a:p>
          <a:p>
            <a:pPr lvl="1">
              <a:defRPr/>
            </a:pPr>
            <a:r>
              <a:rPr lang="en-US" altLang="en-US"/>
              <a:t>Normalize into 1NF:</a:t>
            </a:r>
          </a:p>
          <a:p>
            <a:pPr lvl="2">
              <a:defRPr/>
            </a:pPr>
            <a:r>
              <a:rPr lang="en-US" altLang="en-US"/>
              <a:t>Form a new relations for each non-atomic attribute</a:t>
            </a:r>
          </a:p>
          <a:p>
            <a:pPr>
              <a:defRPr/>
            </a:pPr>
            <a:endParaRPr lang="en-US" altLang="en-US"/>
          </a:p>
          <a:p>
            <a:pPr>
              <a:defRPr/>
            </a:pPr>
            <a:r>
              <a:rPr lang="en-US" altLang="en-US"/>
              <a:t>2NF:</a:t>
            </a:r>
          </a:p>
          <a:p>
            <a:pPr lvl="1">
              <a:defRPr/>
            </a:pPr>
            <a:r>
              <a:rPr lang="en-US" altLang="en-US"/>
              <a:t>2NF removes some insertion anomalies and deletion anomalies. </a:t>
            </a:r>
          </a:p>
          <a:p>
            <a:pPr lvl="1">
              <a:defRPr/>
            </a:pPr>
            <a:r>
              <a:rPr lang="en-US" altLang="en-US"/>
              <a:t>2NF removes some redundancies, namely, redundancies caused by </a:t>
            </a:r>
            <a:r>
              <a:rPr lang="en-US" altLang="en-US">
                <a:solidFill>
                  <a:schemeClr val="accent1"/>
                </a:solidFill>
              </a:rPr>
              <a:t>partial dependencies</a:t>
            </a:r>
            <a:r>
              <a:rPr lang="en-US" altLang="en-US"/>
              <a:t> on key.</a:t>
            </a:r>
          </a:p>
          <a:p>
            <a:pPr>
              <a:defRPr/>
            </a:pPr>
            <a:r>
              <a:rPr lang="en-US" altLang="en-US"/>
              <a:t>3NF:</a:t>
            </a:r>
          </a:p>
          <a:p>
            <a:pPr lvl="1">
              <a:defRPr/>
            </a:pPr>
            <a:r>
              <a:rPr lang="en-US" altLang="en-US"/>
              <a:t>3NF removes </a:t>
            </a:r>
            <a:r>
              <a:rPr lang="en-US" altLang="en-US">
                <a:solidFill>
                  <a:schemeClr val="accent1"/>
                </a:solidFill>
              </a:rPr>
              <a:t>all</a:t>
            </a:r>
            <a:r>
              <a:rPr lang="en-US" altLang="en-US"/>
              <a:t> insertion anomalies and deletion anomalies. </a:t>
            </a:r>
          </a:p>
          <a:p>
            <a:pPr lvl="1">
              <a:defRPr/>
            </a:pPr>
            <a:r>
              <a:rPr lang="en-US" altLang="en-US"/>
              <a:t>3NF also removes some redundancies caused by </a:t>
            </a:r>
            <a:r>
              <a:rPr lang="en-US" altLang="en-US">
                <a:solidFill>
                  <a:schemeClr val="accent1"/>
                </a:solidFill>
              </a:rPr>
              <a:t>transitive dependencies</a:t>
            </a:r>
            <a:r>
              <a:rPr lang="en-US" altLang="en-US"/>
              <a:t>. </a:t>
            </a:r>
          </a:p>
          <a:p>
            <a:pPr>
              <a:defRPr/>
            </a:pPr>
            <a:endParaRPr lang="en-US" altLang="en-US"/>
          </a:p>
          <a:p>
            <a:pPr>
              <a:defRPr/>
            </a:pPr>
            <a:r>
              <a:rPr lang="en-US" altLang="en-US"/>
              <a:t>BCNF:</a:t>
            </a:r>
          </a:p>
          <a:p>
            <a:pPr lvl="1">
              <a:defRPr/>
            </a:pPr>
            <a:r>
              <a:rPr lang="en-US" altLang="en-US"/>
              <a:t>achieves all achieved by 3NF.</a:t>
            </a:r>
          </a:p>
          <a:p>
            <a:pPr lvl="1">
              <a:defRPr/>
            </a:pPr>
            <a:r>
              <a:rPr lang="en-US" altLang="en-US"/>
              <a:t>BCNF removes all redundancies caused by FDs.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F55E463B-ECC7-B93F-DC33-52065BE7B6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538" y="4063229"/>
            <a:ext cx="3101645" cy="1629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9209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72F5B2-3E65-50C8-6636-A65CA36FA393}"/>
              </a:ext>
            </a:extLst>
          </p:cNvPr>
          <p:cNvSpPr txBox="1">
            <a:spLocks/>
          </p:cNvSpPr>
          <p:nvPr/>
        </p:nvSpPr>
        <p:spPr>
          <a:xfrm>
            <a:off x="855073" y="600459"/>
            <a:ext cx="78867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/>
              <a:t>Summary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E99B14-88E4-8522-0474-EECE6A2EDC5D}"/>
              </a:ext>
            </a:extLst>
          </p:cNvPr>
          <p:cNvSpPr txBox="1">
            <a:spLocks/>
          </p:cNvSpPr>
          <p:nvPr/>
        </p:nvSpPr>
        <p:spPr>
          <a:xfrm>
            <a:off x="855073" y="2286000"/>
            <a:ext cx="7886700" cy="3310758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1600" b="1"/>
              <a:t>Describing Important Definitions</a:t>
            </a:r>
          </a:p>
          <a:p>
            <a:r>
              <a:rPr lang="en-US" altLang="en-US" sz="1600" b="1"/>
              <a:t>Relation Schemas and relational state.</a:t>
            </a:r>
          </a:p>
          <a:p>
            <a:r>
              <a:rPr lang="en-US" altLang="en-US" sz="1600" b="1"/>
              <a:t>Drawing the Functional Dependencies</a:t>
            </a:r>
          </a:p>
          <a:p>
            <a:r>
              <a:rPr lang="en-US" sz="1600" b="1"/>
              <a:t>Using inference rules to extract the candidate keys</a:t>
            </a:r>
          </a:p>
          <a:p>
            <a:r>
              <a:rPr lang="en-US" altLang="en-US" sz="1600" b="1"/>
              <a:t>Identifying the Normalization of data</a:t>
            </a:r>
          </a:p>
          <a:p>
            <a:r>
              <a:rPr lang="en-US" sz="1600" b="1"/>
              <a:t>Illustrating of the normalization process (1NF, 2NF, 3NF and BCNF)</a:t>
            </a:r>
            <a:endParaRPr lang="en-US" sz="1600" b="1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2945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7F2B333-8DB0-DB86-9870-438C62BAA2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THE END</a:t>
            </a:r>
            <a:endParaRPr lang="ar-JO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6B357DF2-3FEA-C697-97D8-1704E04BBD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478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9F70149-E7C5-BC72-C1F8-1AEEBAE12384}"/>
              </a:ext>
            </a:extLst>
          </p:cNvPr>
          <p:cNvSpPr txBox="1">
            <a:spLocks/>
          </p:cNvSpPr>
          <p:nvPr/>
        </p:nvSpPr>
        <p:spPr>
          <a:xfrm>
            <a:off x="183696" y="197080"/>
            <a:ext cx="11585122" cy="6345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/>
              <a:t>Design Guidelines for Relation Schemas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E7D00012-9D1B-5480-1FF2-116EBE9470C3}"/>
              </a:ext>
            </a:extLst>
          </p:cNvPr>
          <p:cNvSpPr txBox="1">
            <a:spLocks/>
          </p:cNvSpPr>
          <p:nvPr/>
        </p:nvSpPr>
        <p:spPr>
          <a:xfrm>
            <a:off x="1518557" y="1274380"/>
            <a:ext cx="7886700" cy="4309240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Calibri" panose="020F0502020204030204" pitchFamily="34" charset="0"/>
              <a:buNone/>
              <a:defRPr/>
            </a:pPr>
            <a:r>
              <a:rPr lang="en-US" altLang="en-US" sz="2400" dirty="0">
                <a:solidFill>
                  <a:srgbClr val="FF0000"/>
                </a:solidFill>
              </a:rPr>
              <a:t>Guideline#1:</a:t>
            </a:r>
          </a:p>
          <a:p>
            <a:pPr algn="just">
              <a:defRPr/>
            </a:pPr>
            <a:r>
              <a:rPr lang="en-US" altLang="en-US" sz="2400" dirty="0"/>
              <a:t>Design Relation schemas so that their attributes will have clear meanings and related attributes are grouped into single entities. </a:t>
            </a:r>
          </a:p>
          <a:p>
            <a:pPr algn="just">
              <a:defRPr/>
            </a:pPr>
            <a:endParaRPr lang="en-US" altLang="en-US" sz="2400" dirty="0"/>
          </a:p>
          <a:p>
            <a:pPr marL="0" indent="0" algn="just">
              <a:buFont typeface="Calibri" panose="020F0502020204030204" pitchFamily="34" charset="0"/>
              <a:buNone/>
              <a:defRPr/>
            </a:pPr>
            <a:r>
              <a:rPr lang="en-US" altLang="en-US" sz="2400" dirty="0">
                <a:solidFill>
                  <a:srgbClr val="FF0000"/>
                </a:solidFill>
              </a:rPr>
              <a:t>Guideline#2:</a:t>
            </a:r>
          </a:p>
          <a:p>
            <a:pPr algn="just">
              <a:defRPr/>
            </a:pPr>
            <a:r>
              <a:rPr lang="en-US" altLang="en-US" sz="2400" dirty="0"/>
              <a:t>Design Relation Schemas in such a way to avoid update anomalies.</a:t>
            </a:r>
          </a:p>
          <a:p>
            <a:pPr algn="just">
              <a:defRPr/>
            </a:pPr>
            <a:endParaRPr lang="en-US" altLang="en-US" sz="2400" dirty="0"/>
          </a:p>
          <a:p>
            <a:pPr marL="0" indent="0" algn="just">
              <a:buFont typeface="Calibri" panose="020F0502020204030204" pitchFamily="34" charset="0"/>
              <a:buNone/>
              <a:defRPr/>
            </a:pPr>
            <a:r>
              <a:rPr lang="en-US" altLang="en-US" sz="2400" dirty="0">
                <a:solidFill>
                  <a:srgbClr val="FF0000"/>
                </a:solidFill>
              </a:rPr>
              <a:t>Guideline#3:</a:t>
            </a:r>
          </a:p>
          <a:p>
            <a:pPr marL="0" indent="0" algn="just">
              <a:buFont typeface="Calibri" panose="020F0502020204030204" pitchFamily="34" charset="0"/>
              <a:buNone/>
              <a:defRPr/>
            </a:pPr>
            <a:r>
              <a:rPr lang="en-US" altLang="en-US" sz="2400" dirty="0"/>
              <a:t>Avoid (minimize) NULL values.</a:t>
            </a:r>
          </a:p>
          <a:p>
            <a:pPr marL="0" indent="0" algn="just">
              <a:buFont typeface="Calibri" panose="020F0502020204030204" pitchFamily="34" charset="0"/>
              <a:buNone/>
              <a:defRPr/>
            </a:pPr>
            <a:endParaRPr lang="en-US" altLang="en-US" sz="2400" dirty="0"/>
          </a:p>
          <a:p>
            <a:pPr marL="0" indent="0" algn="just">
              <a:buFont typeface="Calibri" panose="020F0502020204030204" pitchFamily="34" charset="0"/>
              <a:buNone/>
              <a:defRPr/>
            </a:pPr>
            <a:r>
              <a:rPr lang="en-US" altLang="en-US" sz="2400" dirty="0">
                <a:solidFill>
                  <a:srgbClr val="FF0000"/>
                </a:solidFill>
              </a:rPr>
              <a:t>Guideline#4:</a:t>
            </a:r>
            <a:endParaRPr lang="en-US" altLang="en-US" sz="2400" dirty="0"/>
          </a:p>
          <a:p>
            <a:pPr algn="just">
              <a:defRPr/>
            </a:pPr>
            <a:r>
              <a:rPr lang="en-US" altLang="en-US" sz="2400" dirty="0"/>
              <a:t>Design schemas so that when relations of such schemas are joined no wrong tuples will be generated.</a:t>
            </a:r>
          </a:p>
          <a:p>
            <a:pPr marL="457200" indent="-457200" algn="just">
              <a:buFont typeface="+mj-lt"/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20780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5D41AD-1FB2-0780-74F9-51CF1D5497BC}"/>
              </a:ext>
            </a:extLst>
          </p:cNvPr>
          <p:cNvSpPr txBox="1">
            <a:spLocks/>
          </p:cNvSpPr>
          <p:nvPr/>
        </p:nvSpPr>
        <p:spPr>
          <a:xfrm>
            <a:off x="1118508" y="719593"/>
            <a:ext cx="78867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600">
                <a:solidFill>
                  <a:srgbClr val="FF0000"/>
                </a:solidFill>
              </a:rPr>
              <a:t>Guideline#1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539EFB-FB14-5AFB-D66E-2749FA6E0B9A}"/>
              </a:ext>
            </a:extLst>
          </p:cNvPr>
          <p:cNvSpPr txBox="1">
            <a:spLocks/>
          </p:cNvSpPr>
          <p:nvPr/>
        </p:nvSpPr>
        <p:spPr>
          <a:xfrm>
            <a:off x="1118508" y="2045155"/>
            <a:ext cx="7886700" cy="320516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Relation Schema must have clear understanding.</a:t>
            </a:r>
          </a:p>
          <a:p>
            <a:r>
              <a:rPr lang="en-US"/>
              <a:t>Example:</a:t>
            </a:r>
          </a:p>
          <a:p>
            <a:endParaRPr lang="en-US"/>
          </a:p>
          <a:p>
            <a:pPr>
              <a:defRPr/>
            </a:pPr>
            <a:r>
              <a:rPr lang="en-US" altLang="en-US" b="1">
                <a:solidFill>
                  <a:srgbClr val="FF0000"/>
                </a:solidFill>
              </a:rPr>
              <a:t>Design I:</a:t>
            </a:r>
            <a:endParaRPr lang="en-US" altLang="en-US" b="1"/>
          </a:p>
          <a:p>
            <a:pPr>
              <a:buFont typeface="Calibri" panose="020F0502020204030204" pitchFamily="34" charset="0"/>
              <a:buNone/>
              <a:defRPr/>
            </a:pPr>
            <a:endParaRPr lang="en-US" altLang="en-US" sz="900" b="1"/>
          </a:p>
          <a:p>
            <a:pPr>
              <a:buFont typeface="Calibri" panose="020F0502020204030204" pitchFamily="34" charset="0"/>
              <a:buNone/>
              <a:defRPr/>
            </a:pPr>
            <a:r>
              <a:rPr lang="en-US" altLang="en-US" b="1"/>
              <a:t>	STUDENT(</a:t>
            </a:r>
            <a:r>
              <a:rPr lang="en-US" altLang="en-US" b="1" u="sng"/>
              <a:t>STNO</a:t>
            </a:r>
            <a:r>
              <a:rPr lang="en-US" altLang="en-US" b="1"/>
              <a:t>, Name, Address, ANO)</a:t>
            </a:r>
          </a:p>
          <a:p>
            <a:pPr>
              <a:buFont typeface="Calibri" panose="020F0502020204030204" pitchFamily="34" charset="0"/>
              <a:buNone/>
              <a:defRPr/>
            </a:pPr>
            <a:r>
              <a:rPr lang="en-US" altLang="en-US" b="1"/>
              <a:t>	ADVISOR(</a:t>
            </a:r>
            <a:r>
              <a:rPr lang="en-US" altLang="en-US" b="1" u="sng"/>
              <a:t>ANO</a:t>
            </a:r>
            <a:r>
              <a:rPr lang="en-US" altLang="en-US" b="1"/>
              <a:t>, Name, Address, Dept)</a:t>
            </a:r>
          </a:p>
          <a:p>
            <a:pPr>
              <a:defRPr/>
            </a:pPr>
            <a:r>
              <a:rPr lang="en-US" altLang="en-US" b="1">
                <a:solidFill>
                  <a:srgbClr val="FF0000"/>
                </a:solidFill>
              </a:rPr>
              <a:t>Design II:</a:t>
            </a:r>
            <a:endParaRPr lang="en-US" altLang="en-US" sz="900" b="1"/>
          </a:p>
          <a:p>
            <a:pPr>
              <a:buFont typeface="Calibri" panose="020F0502020204030204" pitchFamily="34" charset="0"/>
              <a:buNone/>
              <a:defRPr/>
            </a:pPr>
            <a:r>
              <a:rPr lang="en-US" altLang="en-US" b="1"/>
              <a:t>	Student-Advisor(</a:t>
            </a:r>
            <a:r>
              <a:rPr lang="en-US" altLang="en-US" b="1" u="sng"/>
              <a:t>STNO</a:t>
            </a:r>
            <a:r>
              <a:rPr lang="en-US" altLang="en-US" b="1"/>
              <a:t>, Name, Address, ANO, A-name, A-address, Dept)</a:t>
            </a:r>
          </a:p>
          <a:p>
            <a:pPr>
              <a:buFont typeface="Calibri" panose="020F0502020204030204" pitchFamily="34" charset="0"/>
              <a:buNone/>
              <a:defRPr/>
            </a:pPr>
            <a:endParaRPr lang="en-US" altLang="en-US" b="1"/>
          </a:p>
          <a:p>
            <a:pPr>
              <a:defRPr/>
            </a:pPr>
            <a:r>
              <a:rPr lang="en-US" alt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 I is better when compared with Design II.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325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70D96B-A554-669F-42A3-69D417B5857F}"/>
              </a:ext>
            </a:extLst>
          </p:cNvPr>
          <p:cNvSpPr txBox="1">
            <a:spLocks/>
          </p:cNvSpPr>
          <p:nvPr/>
        </p:nvSpPr>
        <p:spPr>
          <a:xfrm>
            <a:off x="971550" y="740005"/>
            <a:ext cx="7886700" cy="445320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>
                <a:solidFill>
                  <a:srgbClr val="FF0000"/>
                </a:solidFill>
              </a:rPr>
              <a:t>Guideline#2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47D13D-D588-EFA2-61E3-1EE7CBCF2D73}"/>
              </a:ext>
            </a:extLst>
          </p:cNvPr>
          <p:cNvSpPr txBox="1">
            <a:spLocks/>
          </p:cNvSpPr>
          <p:nvPr/>
        </p:nvSpPr>
        <p:spPr>
          <a:xfrm>
            <a:off x="971550" y="1401798"/>
            <a:ext cx="7886700" cy="3205162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Avoid Anomalies: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/>
              <a:t>Insertion Anomalies</a:t>
            </a:r>
          </a:p>
          <a:p>
            <a:pPr marL="1028700" lvl="2" indent="-342900">
              <a:buFont typeface="+mj-lt"/>
              <a:buAutoNum type="arabicPeriod"/>
            </a:pPr>
            <a:r>
              <a:rPr lang="en-US"/>
              <a:t>As you can see, the department information is repeated in the table. 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/>
              <a:t>Delete Anomalies</a:t>
            </a:r>
          </a:p>
          <a:p>
            <a:pPr marL="1028700" lvl="2" indent="-342900">
              <a:buFont typeface="+mj-lt"/>
              <a:buAutoNum type="arabicPeriod"/>
            </a:pPr>
            <a:r>
              <a:rPr lang="en-US"/>
              <a:t>If we delete an employee, we may delete a department (May be the only information we have about it). </a:t>
            </a:r>
          </a:p>
          <a:p>
            <a:pPr marL="1028700" lvl="2" indent="-342900">
              <a:buFont typeface="+mj-lt"/>
              <a:buAutoNum type="arabicPeriod"/>
            </a:pPr>
            <a:r>
              <a:rPr lang="en-US"/>
              <a:t>If we delete a department, we may delete an employee related to that department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 altLang="en-US"/>
              <a:t>Update Anomalies</a:t>
            </a:r>
          </a:p>
          <a:p>
            <a:pPr marL="1028700" lvl="2" indent="-342900">
              <a:buFont typeface="+mj-lt"/>
              <a:buAutoNum type="arabicPeriod"/>
            </a:pPr>
            <a:r>
              <a:rPr lang="en-US" altLang="en-US"/>
              <a:t>If we want to update information regard a deptment (i.e modify department number from 10 to 60) we may go through all the tuples contain the departments number.</a:t>
            </a:r>
          </a:p>
          <a:p>
            <a:pPr marL="0" indent="0">
              <a:buFont typeface="Calibri" panose="020F0502020204030204" pitchFamily="34" charset="0"/>
              <a:buNone/>
            </a:pPr>
            <a:endParaRPr lang="en-US" altLang="en-US">
              <a:solidFill>
                <a:srgbClr val="FF3300"/>
              </a:solidFill>
            </a:endParaRPr>
          </a:p>
          <a:p>
            <a:pPr marL="685800" lvl="1" indent="-342900">
              <a:buFont typeface="+mj-lt"/>
              <a:buAutoNum type="arabicPeriod"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FC1BC0B3-C87A-58B3-D628-9E5A033E78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061774"/>
              </p:ext>
            </p:extLst>
          </p:nvPr>
        </p:nvGraphicFramePr>
        <p:xfrm>
          <a:off x="2697216" y="4332051"/>
          <a:ext cx="4435368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8842">
                  <a:extLst>
                    <a:ext uri="{9D8B030D-6E8A-4147-A177-3AD203B41FA5}">
                      <a16:colId xmlns:a16="http://schemas.microsoft.com/office/drawing/2014/main" xmlns="" val="2337837702"/>
                    </a:ext>
                  </a:extLst>
                </a:gridCol>
                <a:gridCol w="1108842">
                  <a:extLst>
                    <a:ext uri="{9D8B030D-6E8A-4147-A177-3AD203B41FA5}">
                      <a16:colId xmlns:a16="http://schemas.microsoft.com/office/drawing/2014/main" xmlns="" val="1637811620"/>
                    </a:ext>
                  </a:extLst>
                </a:gridCol>
                <a:gridCol w="1108842">
                  <a:extLst>
                    <a:ext uri="{9D8B030D-6E8A-4147-A177-3AD203B41FA5}">
                      <a16:colId xmlns:a16="http://schemas.microsoft.com/office/drawing/2014/main" xmlns="" val="2748230603"/>
                    </a:ext>
                  </a:extLst>
                </a:gridCol>
                <a:gridCol w="1108842">
                  <a:extLst>
                    <a:ext uri="{9D8B030D-6E8A-4147-A177-3AD203B41FA5}">
                      <a16:colId xmlns:a16="http://schemas.microsoft.com/office/drawing/2014/main" xmlns="" val="33183477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err="1"/>
                        <a:t>EmployNo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EmpName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DeptNo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DeptName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95038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3813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Mohammad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28662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Ahmad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47063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099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FF6245-563B-FA12-1769-838AF1CAAF25}"/>
              </a:ext>
            </a:extLst>
          </p:cNvPr>
          <p:cNvSpPr txBox="1">
            <a:spLocks/>
          </p:cNvSpPr>
          <p:nvPr/>
        </p:nvSpPr>
        <p:spPr>
          <a:xfrm>
            <a:off x="1706336" y="507322"/>
            <a:ext cx="7886700" cy="581954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600">
                <a:solidFill>
                  <a:srgbClr val="FF0000"/>
                </a:solidFill>
              </a:rPr>
              <a:t>Guideline#3: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4945975-012A-CC9D-8CEC-555965672B87}"/>
              </a:ext>
            </a:extLst>
          </p:cNvPr>
          <p:cNvSpPr txBox="1">
            <a:spLocks/>
          </p:cNvSpPr>
          <p:nvPr/>
        </p:nvSpPr>
        <p:spPr>
          <a:xfrm>
            <a:off x="1706336" y="1089276"/>
            <a:ext cx="7886700" cy="3205162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Avoid too much NULL Values.</a:t>
            </a:r>
          </a:p>
          <a:p>
            <a:pPr>
              <a:defRPr/>
            </a:pPr>
            <a:r>
              <a:rPr lang="en-US" altLang="en-US"/>
              <a:t>Problems with Nulls:</a:t>
            </a:r>
          </a:p>
          <a:p>
            <a:pPr marL="685800" lvl="1" indent="-342900">
              <a:buFont typeface="+mj-lt"/>
              <a:buAutoNum type="arabicPeriod"/>
              <a:defRPr/>
            </a:pPr>
            <a:r>
              <a:rPr lang="en-US" altLang="en-US"/>
              <a:t>Waste storage space.</a:t>
            </a:r>
          </a:p>
          <a:p>
            <a:pPr marL="685800" lvl="1" indent="-342900">
              <a:buFont typeface="+mj-lt"/>
              <a:buAutoNum type="arabicPeriod"/>
              <a:defRPr/>
            </a:pPr>
            <a:r>
              <a:rPr lang="en-US" altLang="en-US"/>
              <a:t>Have multiple interpretations (not-applicable, not-known,…). </a:t>
            </a:r>
          </a:p>
          <a:p>
            <a:pPr marL="685800" lvl="1" indent="-342900">
              <a:buFont typeface="+mj-lt"/>
              <a:buAutoNum type="arabicPeriod"/>
              <a:defRPr/>
            </a:pPr>
            <a:r>
              <a:rPr lang="en-US" altLang="en-US"/>
              <a:t>Create ambiguities with aggregate functions (count, avg, …)</a:t>
            </a:r>
          </a:p>
          <a:p>
            <a:pPr marL="685800" lvl="1" indent="-342900">
              <a:buFont typeface="+mj-lt"/>
              <a:buAutoNum type="arabicPeriod"/>
              <a:defRPr/>
            </a:pPr>
            <a:r>
              <a:rPr lang="en-US" altLang="en-US"/>
              <a:t>Create ambiguities with joins. </a:t>
            </a:r>
          </a:p>
          <a:p>
            <a:r>
              <a:rPr lang="en-US"/>
              <a:t>To solve Null values, you must make a threshold. Let say if null values is &gt; 70% of the column then an action needed to be taken to solve this issue.</a:t>
            </a:r>
          </a:p>
          <a:p>
            <a:r>
              <a:rPr lang="en-US">
                <a:solidFill>
                  <a:srgbClr val="C00000"/>
                </a:solidFill>
              </a:rPr>
              <a:t>Example:</a:t>
            </a:r>
          </a:p>
          <a:p>
            <a:endParaRPr lang="en-US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7F66FFAC-54BA-886F-7D68-EB09698544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518197"/>
              </p:ext>
            </p:extLst>
          </p:nvPr>
        </p:nvGraphicFramePr>
        <p:xfrm>
          <a:off x="3151124" y="4122242"/>
          <a:ext cx="3657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xmlns="" val="3722900578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2135455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586317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u="sng" dirty="0" err="1"/>
                        <a:t>EmpNo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EmpName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PhoneNo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08532127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170AB5C-DCFA-39EB-363E-534E9BA332F8}"/>
              </a:ext>
            </a:extLst>
          </p:cNvPr>
          <p:cNvSpPr/>
          <p:nvPr/>
        </p:nvSpPr>
        <p:spPr>
          <a:xfrm>
            <a:off x="1800930" y="4507060"/>
            <a:ext cx="68934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Suppose Phone number attribute have more that 70% null Values.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D7593758-ABD7-30D0-31FE-944D5D81B5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017415"/>
              </p:ext>
            </p:extLst>
          </p:nvPr>
        </p:nvGraphicFramePr>
        <p:xfrm>
          <a:off x="1916158" y="5089014"/>
          <a:ext cx="3657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xmlns="" val="3722900578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2135455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586317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u="sng" dirty="0" err="1"/>
                        <a:t>EmpNo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EmpName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0853212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74C6967E-6B5D-FB79-02D7-9D64BE0907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540233"/>
              </p:ext>
            </p:extLst>
          </p:nvPr>
        </p:nvGraphicFramePr>
        <p:xfrm>
          <a:off x="6808724" y="5089014"/>
          <a:ext cx="232278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393">
                  <a:extLst>
                    <a:ext uri="{9D8B030D-6E8A-4147-A177-3AD203B41FA5}">
                      <a16:colId xmlns:a16="http://schemas.microsoft.com/office/drawing/2014/main" xmlns="" val="2053546689"/>
                    </a:ext>
                  </a:extLst>
                </a:gridCol>
                <a:gridCol w="1161393">
                  <a:extLst>
                    <a:ext uri="{9D8B030D-6E8A-4147-A177-3AD203B41FA5}">
                      <a16:colId xmlns:a16="http://schemas.microsoft.com/office/drawing/2014/main" xmlns="" val="36172447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u="sng" dirty="0" err="1"/>
                        <a:t>Empno</a:t>
                      </a:r>
                      <a:endParaRPr lang="en-US" b="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u="sng" dirty="0" err="1"/>
                        <a:t>phoneNo</a:t>
                      </a:r>
                      <a:endParaRPr lang="en-US" b="0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48642983"/>
                  </a:ext>
                </a:extLst>
              </a:tr>
            </a:tbl>
          </a:graphicData>
        </a:graphic>
      </p:graphicFrame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xmlns="" id="{832AAE26-79C9-0C5E-2153-BA22DB5E5B4C}"/>
              </a:ext>
            </a:extLst>
          </p:cNvPr>
          <p:cNvCxnSpPr>
            <a:endCxn id="7" idx="1"/>
          </p:cNvCxnSpPr>
          <p:nvPr/>
        </p:nvCxnSpPr>
        <p:spPr>
          <a:xfrm>
            <a:off x="4979924" y="5274434"/>
            <a:ext cx="18288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9325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A779B7-ACD0-932D-2A3F-B5968FCAB794}"/>
              </a:ext>
            </a:extLst>
          </p:cNvPr>
          <p:cNvSpPr txBox="1">
            <a:spLocks/>
          </p:cNvSpPr>
          <p:nvPr/>
        </p:nvSpPr>
        <p:spPr>
          <a:xfrm>
            <a:off x="2012497" y="650196"/>
            <a:ext cx="7886700" cy="560933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600">
                <a:solidFill>
                  <a:srgbClr val="FF0000"/>
                </a:solidFill>
              </a:rPr>
              <a:t>Guideline#4: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0CB821F-1C49-5C49-3971-A2E6B5DFC475}"/>
              </a:ext>
            </a:extLst>
          </p:cNvPr>
          <p:cNvSpPr txBox="1">
            <a:spLocks/>
          </p:cNvSpPr>
          <p:nvPr/>
        </p:nvSpPr>
        <p:spPr>
          <a:xfrm>
            <a:off x="2012497" y="1354382"/>
            <a:ext cx="7886700" cy="3826538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On Join must produce no wrong tuples.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>
                <a:solidFill>
                  <a:srgbClr val="C00000"/>
                </a:solidFill>
              </a:rPr>
              <a:t>Example: Suppose we have the following two tables</a:t>
            </a:r>
          </a:p>
          <a:p>
            <a:pPr marL="0" indent="0">
              <a:buFont typeface="Calibri" panose="020F0502020204030204" pitchFamily="34" charset="0"/>
              <a:buNone/>
            </a:pPr>
            <a:endParaRPr lang="en-US">
              <a:solidFill>
                <a:srgbClr val="C00000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n-US">
              <a:solidFill>
                <a:srgbClr val="C00000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n-US">
              <a:solidFill>
                <a:srgbClr val="C00000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n-US">
              <a:solidFill>
                <a:srgbClr val="C00000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E464AF1E-A45B-9F8C-DC0A-7E0CEEFB0B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2596951"/>
              </p:ext>
            </p:extLst>
          </p:nvPr>
        </p:nvGraphicFramePr>
        <p:xfrm>
          <a:off x="1945165" y="2178131"/>
          <a:ext cx="456149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298">
                  <a:extLst>
                    <a:ext uri="{9D8B030D-6E8A-4147-A177-3AD203B41FA5}">
                      <a16:colId xmlns:a16="http://schemas.microsoft.com/office/drawing/2014/main" xmlns="" val="1680701704"/>
                    </a:ext>
                  </a:extLst>
                </a:gridCol>
                <a:gridCol w="912298">
                  <a:extLst>
                    <a:ext uri="{9D8B030D-6E8A-4147-A177-3AD203B41FA5}">
                      <a16:colId xmlns:a16="http://schemas.microsoft.com/office/drawing/2014/main" xmlns="" val="3548599988"/>
                    </a:ext>
                  </a:extLst>
                </a:gridCol>
                <a:gridCol w="912298">
                  <a:extLst>
                    <a:ext uri="{9D8B030D-6E8A-4147-A177-3AD203B41FA5}">
                      <a16:colId xmlns:a16="http://schemas.microsoft.com/office/drawing/2014/main" xmlns="" val="3631120114"/>
                    </a:ext>
                  </a:extLst>
                </a:gridCol>
                <a:gridCol w="880839">
                  <a:extLst>
                    <a:ext uri="{9D8B030D-6E8A-4147-A177-3AD203B41FA5}">
                      <a16:colId xmlns:a16="http://schemas.microsoft.com/office/drawing/2014/main" xmlns="" val="3143559605"/>
                    </a:ext>
                  </a:extLst>
                </a:gridCol>
                <a:gridCol w="943757">
                  <a:extLst>
                    <a:ext uri="{9D8B030D-6E8A-4147-A177-3AD203B41FA5}">
                      <a16:colId xmlns:a16="http://schemas.microsoft.com/office/drawing/2014/main" xmlns="" val="39288447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en-US" sz="1400" u="sng" dirty="0">
                          <a:latin typeface="Times New Roman" panose="02020603050405020304" pitchFamily="18" charset="0"/>
                        </a:rPr>
                        <a:t>SSN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u="sng" dirty="0" err="1">
                          <a:latin typeface="Times New Roman" panose="02020603050405020304" pitchFamily="18" charset="0"/>
                        </a:rPr>
                        <a:t>Pno</a:t>
                      </a:r>
                      <a:endParaRPr lang="en-US" altLang="en-US" sz="1400" u="sng" dirty="0"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1400" dirty="0">
                          <a:latin typeface="Times New Roman" panose="02020603050405020304" pitchFamily="18" charset="0"/>
                        </a:rPr>
                        <a:t>Hours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1400" dirty="0" err="1">
                          <a:latin typeface="Times New Roman" panose="02020603050405020304" pitchFamily="18" charset="0"/>
                        </a:rPr>
                        <a:t>Pname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1400" dirty="0" err="1">
                          <a:latin typeface="Times New Roman" panose="02020603050405020304" pitchFamily="18" charset="0"/>
                        </a:rPr>
                        <a:t>Plocatoin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648615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u="sng" dirty="0">
                          <a:latin typeface="Times New Roman" panose="02020603050405020304" pitchFamily="18" charset="0"/>
                        </a:rPr>
                        <a:t>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Irbid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1667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u="sng" dirty="0">
                          <a:latin typeface="Times New Roman" panose="02020603050405020304" pitchFamily="18" charset="0"/>
                        </a:rPr>
                        <a:t>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Ibrid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7010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u="sng" dirty="0">
                          <a:latin typeface="Times New Roman" panose="02020603050405020304" pitchFamily="18" charset="0"/>
                        </a:rPr>
                        <a:t>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Amman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2337735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16873D7B-1125-8264-F714-92F9C355F3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3642836"/>
              </p:ext>
            </p:extLst>
          </p:nvPr>
        </p:nvGraphicFramePr>
        <p:xfrm>
          <a:off x="7206578" y="2178131"/>
          <a:ext cx="2207172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3586">
                  <a:extLst>
                    <a:ext uri="{9D8B030D-6E8A-4147-A177-3AD203B41FA5}">
                      <a16:colId xmlns:a16="http://schemas.microsoft.com/office/drawing/2014/main" xmlns="" val="3520417516"/>
                    </a:ext>
                  </a:extLst>
                </a:gridCol>
                <a:gridCol w="1103586">
                  <a:extLst>
                    <a:ext uri="{9D8B030D-6E8A-4147-A177-3AD203B41FA5}">
                      <a16:colId xmlns:a16="http://schemas.microsoft.com/office/drawing/2014/main" xmlns="" val="23851690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en-US" sz="1400" u="sng" dirty="0" err="1">
                          <a:latin typeface="Times New Roman" panose="02020603050405020304" pitchFamily="18" charset="0"/>
                        </a:rPr>
                        <a:t>Ename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1400" u="sng" dirty="0" err="1">
                          <a:latin typeface="Times New Roman" panose="02020603050405020304" pitchFamily="18" charset="0"/>
                        </a:rPr>
                        <a:t>Plocation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36541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1400" dirty="0">
                          <a:latin typeface="Times New Roman" panose="02020603050405020304" pitchFamily="18" charset="0"/>
                        </a:rPr>
                        <a:t>Irbid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956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Mohammad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1400" dirty="0">
                          <a:latin typeface="Times New Roman" panose="02020603050405020304" pitchFamily="18" charset="0"/>
                        </a:rPr>
                        <a:t>Irbid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872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Maha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1400" dirty="0">
                          <a:latin typeface="Times New Roman" panose="02020603050405020304" pitchFamily="18" charset="0"/>
                        </a:rPr>
                        <a:t>Amman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8909267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14268609-6E40-7944-37FB-6EAD75B4FA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053034"/>
              </p:ext>
            </p:extLst>
          </p:nvPr>
        </p:nvGraphicFramePr>
        <p:xfrm>
          <a:off x="2308757" y="4161171"/>
          <a:ext cx="6547947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5421">
                  <a:extLst>
                    <a:ext uri="{9D8B030D-6E8A-4147-A177-3AD203B41FA5}">
                      <a16:colId xmlns:a16="http://schemas.microsoft.com/office/drawing/2014/main" xmlns="" val="2877685628"/>
                    </a:ext>
                  </a:extLst>
                </a:gridCol>
                <a:gridCol w="935421">
                  <a:extLst>
                    <a:ext uri="{9D8B030D-6E8A-4147-A177-3AD203B41FA5}">
                      <a16:colId xmlns:a16="http://schemas.microsoft.com/office/drawing/2014/main" xmlns="" val="2132578095"/>
                    </a:ext>
                  </a:extLst>
                </a:gridCol>
                <a:gridCol w="935421">
                  <a:extLst>
                    <a:ext uri="{9D8B030D-6E8A-4147-A177-3AD203B41FA5}">
                      <a16:colId xmlns:a16="http://schemas.microsoft.com/office/drawing/2014/main" xmlns="" val="2892631913"/>
                    </a:ext>
                  </a:extLst>
                </a:gridCol>
                <a:gridCol w="935421">
                  <a:extLst>
                    <a:ext uri="{9D8B030D-6E8A-4147-A177-3AD203B41FA5}">
                      <a16:colId xmlns:a16="http://schemas.microsoft.com/office/drawing/2014/main" xmlns="" val="3880483964"/>
                    </a:ext>
                  </a:extLst>
                </a:gridCol>
                <a:gridCol w="935421">
                  <a:extLst>
                    <a:ext uri="{9D8B030D-6E8A-4147-A177-3AD203B41FA5}">
                      <a16:colId xmlns:a16="http://schemas.microsoft.com/office/drawing/2014/main" xmlns="" val="2069585615"/>
                    </a:ext>
                  </a:extLst>
                </a:gridCol>
                <a:gridCol w="935421">
                  <a:extLst>
                    <a:ext uri="{9D8B030D-6E8A-4147-A177-3AD203B41FA5}">
                      <a16:colId xmlns:a16="http://schemas.microsoft.com/office/drawing/2014/main" xmlns="" val="723122057"/>
                    </a:ext>
                  </a:extLst>
                </a:gridCol>
                <a:gridCol w="935421">
                  <a:extLst>
                    <a:ext uri="{9D8B030D-6E8A-4147-A177-3AD203B41FA5}">
                      <a16:colId xmlns:a16="http://schemas.microsoft.com/office/drawing/2014/main" xmlns="" val="29475150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en-US" sz="1400" u="sng" dirty="0" err="1">
                          <a:latin typeface="Times New Roman" panose="02020603050405020304" pitchFamily="18" charset="0"/>
                        </a:rPr>
                        <a:t>Ename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1400" u="sng" dirty="0" err="1">
                          <a:latin typeface="Times New Roman" panose="02020603050405020304" pitchFamily="18" charset="0"/>
                        </a:rPr>
                        <a:t>Plocation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1400" u="sng" dirty="0">
                          <a:latin typeface="Times New Roman" panose="02020603050405020304" pitchFamily="18" charset="0"/>
                        </a:rPr>
                        <a:t>SSN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u="sng" dirty="0" err="1">
                          <a:latin typeface="Times New Roman" panose="02020603050405020304" pitchFamily="18" charset="0"/>
                        </a:rPr>
                        <a:t>Pno</a:t>
                      </a:r>
                      <a:endParaRPr lang="en-US" altLang="en-US" sz="1400" u="sng" dirty="0"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1400" dirty="0">
                          <a:latin typeface="Times New Roman" panose="02020603050405020304" pitchFamily="18" charset="0"/>
                        </a:rPr>
                        <a:t>Hours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69331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1400" dirty="0">
                          <a:latin typeface="Times New Roman" panose="02020603050405020304" pitchFamily="18" charset="0"/>
                        </a:rPr>
                        <a:t>Irbid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u="sng" dirty="0">
                          <a:latin typeface="Times New Roman" panose="02020603050405020304" pitchFamily="18" charset="0"/>
                        </a:rPr>
                        <a:t>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Irbid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69779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1400" dirty="0">
                          <a:latin typeface="Times New Roman" panose="02020603050405020304" pitchFamily="18" charset="0"/>
                        </a:rPr>
                        <a:t>Irbid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u="sng" dirty="0">
                          <a:latin typeface="Times New Roman" panose="02020603050405020304" pitchFamily="18" charset="0"/>
                        </a:rPr>
                        <a:t>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Ibrid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38233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Mohammad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1400" dirty="0">
                          <a:latin typeface="Times New Roman" panose="02020603050405020304" pitchFamily="18" charset="0"/>
                        </a:rPr>
                        <a:t>Irbid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u="sng" dirty="0">
                          <a:latin typeface="Times New Roman" panose="02020603050405020304" pitchFamily="18" charset="0"/>
                        </a:rPr>
                        <a:t>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Irbid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39567093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A050FD5-3829-451A-4E91-13EADB8F6A3C}"/>
              </a:ext>
            </a:extLst>
          </p:cNvPr>
          <p:cNvSpPr/>
          <p:nvPr/>
        </p:nvSpPr>
        <p:spPr>
          <a:xfrm>
            <a:off x="2308757" y="3731221"/>
            <a:ext cx="66812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After Joining it produce wrong information (Ali have two SSN’s!!!)</a:t>
            </a:r>
          </a:p>
        </p:txBody>
      </p:sp>
    </p:spTree>
    <p:extLst>
      <p:ext uri="{BB962C8B-B14F-4D97-AF65-F5344CB8AC3E}">
        <p14:creationId xmlns:p14="http://schemas.microsoft.com/office/powerpoint/2010/main" val="3786245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2EDB73-0604-4139-1E54-BC8BCC342D7A}"/>
              </a:ext>
            </a:extLst>
          </p:cNvPr>
          <p:cNvSpPr txBox="1">
            <a:spLocks/>
          </p:cNvSpPr>
          <p:nvPr/>
        </p:nvSpPr>
        <p:spPr>
          <a:xfrm>
            <a:off x="1616528" y="764496"/>
            <a:ext cx="78867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/>
              <a:t>Functional Dependencies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6671DC-3C29-64B5-19E0-BCE42BFD32BE}"/>
              </a:ext>
            </a:extLst>
          </p:cNvPr>
          <p:cNvSpPr txBox="1">
            <a:spLocks/>
          </p:cNvSpPr>
          <p:nvPr/>
        </p:nvSpPr>
        <p:spPr>
          <a:xfrm>
            <a:off x="1616528" y="2090058"/>
            <a:ext cx="7886700" cy="3205162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Determines the relation of one attribute to another attribute.</a:t>
            </a:r>
          </a:p>
          <a:p>
            <a:r>
              <a:rPr lang="en-US"/>
              <a:t> Functional dependency helps you to maintain the quality of data in the database.</a:t>
            </a:r>
          </a:p>
          <a:p>
            <a:r>
              <a:rPr lang="en-US"/>
              <a:t> A functional dependency is denoted by an arrow →.</a:t>
            </a:r>
          </a:p>
          <a:p>
            <a:r>
              <a:rPr lang="en-US"/>
              <a:t> The functional dependency of X on Y is represented by X → Y.</a:t>
            </a:r>
          </a:p>
          <a:p>
            <a:r>
              <a:rPr lang="en-US"/>
              <a:t> Functional Dependency plays a vital role to find the difference between good and bad database design.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85849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Bembo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 Light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1666</Words>
  <Application>Microsoft Office PowerPoint</Application>
  <PresentationFormat>Custom</PresentationFormat>
  <Paragraphs>422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RetrospectVTI</vt:lpstr>
      <vt:lpstr> Database &amp; Database Applications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Database &amp; Database Applications</dc:title>
  <dc:creator>Mohammad Al-Oudat</dc:creator>
  <cp:lastModifiedBy>Wafa Bani Mustafa</cp:lastModifiedBy>
  <cp:revision>46</cp:revision>
  <dcterms:created xsi:type="dcterms:W3CDTF">2023-10-07T11:56:16Z</dcterms:created>
  <dcterms:modified xsi:type="dcterms:W3CDTF">2023-12-17T10:29:38Z</dcterms:modified>
</cp:coreProperties>
</file>